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3" r:id="rId3"/>
    <p:sldId id="264" r:id="rId4"/>
    <p:sldId id="265" r:id="rId5"/>
    <p:sldId id="256" r:id="rId6"/>
    <p:sldId id="257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8" r:id="rId16"/>
    <p:sldId id="279" r:id="rId17"/>
    <p:sldId id="285" r:id="rId18"/>
    <p:sldId id="283" r:id="rId19"/>
    <p:sldId id="274" r:id="rId20"/>
    <p:sldId id="282" r:id="rId21"/>
    <p:sldId id="28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5226" autoAdjust="0"/>
  </p:normalViewPr>
  <p:slideViewPr>
    <p:cSldViewPr snapToGrid="0">
      <p:cViewPr varScale="1">
        <p:scale>
          <a:sx n="82" d="100"/>
          <a:sy n="82" d="100"/>
        </p:scale>
        <p:origin x="701" y="62"/>
      </p:cViewPr>
      <p:guideLst/>
    </p:cSldViewPr>
  </p:slideViewPr>
  <p:outlineViewPr>
    <p:cViewPr>
      <p:scale>
        <a:sx n="33" d="100"/>
        <a:sy n="33" d="100"/>
      </p:scale>
      <p:origin x="0" y="-1906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FEAB9B-70A3-4C55-AB3B-CEB8C22A0112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F1BD396-3759-4A32-AE35-3A7CD27D2841}">
      <dgm:prSet phldrT="[Metin]"/>
      <dgm:spPr>
        <a:solidFill>
          <a:srgbClr val="FF0000"/>
        </a:solidFill>
      </dgm:spPr>
      <dgm:t>
        <a:bodyPr/>
        <a:lstStyle/>
        <a:p>
          <a:r>
            <a:rPr lang="tr-TR" dirty="0"/>
            <a:t>KÜFÜR</a:t>
          </a:r>
        </a:p>
      </dgm:t>
    </dgm:pt>
    <dgm:pt modelId="{A5EC46E6-A151-4C1A-8971-8FDA9E27D054}" type="parTrans" cxnId="{867FF6B7-7303-4AFA-B3C5-07E58401A63E}">
      <dgm:prSet/>
      <dgm:spPr/>
      <dgm:t>
        <a:bodyPr/>
        <a:lstStyle/>
        <a:p>
          <a:endParaRPr lang="tr-TR"/>
        </a:p>
      </dgm:t>
    </dgm:pt>
    <dgm:pt modelId="{FD7641F0-C0A7-4831-B48E-03E97A5D1702}" type="sibTrans" cxnId="{867FF6B7-7303-4AFA-B3C5-07E58401A63E}">
      <dgm:prSet/>
      <dgm:spPr/>
      <dgm:t>
        <a:bodyPr/>
        <a:lstStyle/>
        <a:p>
          <a:endParaRPr lang="tr-TR"/>
        </a:p>
      </dgm:t>
    </dgm:pt>
    <dgm:pt modelId="{C652B29D-1536-486E-AC94-048605239BB7}">
      <dgm:prSet phldrT="[Metin]"/>
      <dgm:spPr>
        <a:solidFill>
          <a:srgbClr val="FF0000"/>
        </a:solidFill>
      </dgm:spPr>
      <dgm:t>
        <a:bodyPr/>
        <a:lstStyle/>
        <a:p>
          <a:r>
            <a:rPr lang="tr-TR" dirty="0"/>
            <a:t>İNKAR</a:t>
          </a:r>
        </a:p>
      </dgm:t>
    </dgm:pt>
    <dgm:pt modelId="{63C24BC9-1F30-45EA-8C99-1A23F87B8A59}" type="parTrans" cxnId="{87E645E6-BE0A-4AC9-ADFA-2E7B40E7DE79}">
      <dgm:prSet/>
      <dgm:spPr/>
      <dgm:t>
        <a:bodyPr/>
        <a:lstStyle/>
        <a:p>
          <a:endParaRPr lang="tr-TR"/>
        </a:p>
      </dgm:t>
    </dgm:pt>
    <dgm:pt modelId="{FF1E88A0-A846-4785-B7D8-AA6AA0512ECA}" type="sibTrans" cxnId="{87E645E6-BE0A-4AC9-ADFA-2E7B40E7DE79}">
      <dgm:prSet/>
      <dgm:spPr/>
      <dgm:t>
        <a:bodyPr/>
        <a:lstStyle/>
        <a:p>
          <a:endParaRPr lang="tr-TR"/>
        </a:p>
      </dgm:t>
    </dgm:pt>
    <dgm:pt modelId="{EFA4143A-A675-4642-8D66-AC709B937EE0}">
      <dgm:prSet phldrT="[Metin]"/>
      <dgm:spPr>
        <a:solidFill>
          <a:srgbClr val="FF0000"/>
        </a:solidFill>
      </dgm:spPr>
      <dgm:t>
        <a:bodyPr/>
        <a:lstStyle/>
        <a:p>
          <a:r>
            <a:rPr lang="tr-TR" dirty="0"/>
            <a:t>NANKÖRLÜK</a:t>
          </a:r>
        </a:p>
      </dgm:t>
    </dgm:pt>
    <dgm:pt modelId="{4869BF75-539E-463C-83F9-15AA8F6DA1D2}" type="parTrans" cxnId="{D71D67EA-56BA-40A8-AA0E-00D63666696A}">
      <dgm:prSet/>
      <dgm:spPr/>
      <dgm:t>
        <a:bodyPr/>
        <a:lstStyle/>
        <a:p>
          <a:endParaRPr lang="tr-TR"/>
        </a:p>
      </dgm:t>
    </dgm:pt>
    <dgm:pt modelId="{D6AF4145-AA7A-4722-A491-94102C25FB48}" type="sibTrans" cxnId="{D71D67EA-56BA-40A8-AA0E-00D63666696A}">
      <dgm:prSet/>
      <dgm:spPr/>
      <dgm:t>
        <a:bodyPr/>
        <a:lstStyle/>
        <a:p>
          <a:endParaRPr lang="tr-TR"/>
        </a:p>
      </dgm:t>
    </dgm:pt>
    <dgm:pt modelId="{1C405C16-698E-4DF2-BD56-CABFE37679F7}" type="pres">
      <dgm:prSet presAssocID="{BAFEAB9B-70A3-4C55-AB3B-CEB8C22A01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BABD11A-5778-4793-B200-1281C08B6AF6}" type="pres">
      <dgm:prSet presAssocID="{FF1BD396-3759-4A32-AE35-3A7CD27D2841}" presName="hierRoot1" presStyleCnt="0">
        <dgm:presLayoutVars>
          <dgm:hierBranch val="init"/>
        </dgm:presLayoutVars>
      </dgm:prSet>
      <dgm:spPr/>
    </dgm:pt>
    <dgm:pt modelId="{9354C26C-41B3-4DA8-B153-BFEA815AA237}" type="pres">
      <dgm:prSet presAssocID="{FF1BD396-3759-4A32-AE35-3A7CD27D2841}" presName="rootComposite1" presStyleCnt="0"/>
      <dgm:spPr/>
    </dgm:pt>
    <dgm:pt modelId="{6EA0A4A8-FEDD-4900-BD02-9551F8CC615E}" type="pres">
      <dgm:prSet presAssocID="{FF1BD396-3759-4A32-AE35-3A7CD27D2841}" presName="rootText1" presStyleLbl="node0" presStyleIdx="0" presStyleCnt="1">
        <dgm:presLayoutVars>
          <dgm:chPref val="3"/>
        </dgm:presLayoutVars>
      </dgm:prSet>
      <dgm:spPr/>
    </dgm:pt>
    <dgm:pt modelId="{7D7BF326-8CEC-4B19-B820-8957444F9FD4}" type="pres">
      <dgm:prSet presAssocID="{FF1BD396-3759-4A32-AE35-3A7CD27D2841}" presName="rootConnector1" presStyleLbl="node1" presStyleIdx="0" presStyleCnt="0"/>
      <dgm:spPr/>
    </dgm:pt>
    <dgm:pt modelId="{3BBA21B0-56E2-40E2-B88C-C28A3E9B5FEF}" type="pres">
      <dgm:prSet presAssocID="{FF1BD396-3759-4A32-AE35-3A7CD27D2841}" presName="hierChild2" presStyleCnt="0"/>
      <dgm:spPr/>
    </dgm:pt>
    <dgm:pt modelId="{23C8EDD9-C2B6-4BAA-8DCB-126BC5A5D430}" type="pres">
      <dgm:prSet presAssocID="{63C24BC9-1F30-45EA-8C99-1A23F87B8A59}" presName="Name37" presStyleLbl="parChTrans1D2" presStyleIdx="0" presStyleCnt="2"/>
      <dgm:spPr/>
    </dgm:pt>
    <dgm:pt modelId="{CF81AAC6-7FD3-4A38-AB6E-CE6F915ADF01}" type="pres">
      <dgm:prSet presAssocID="{C652B29D-1536-486E-AC94-048605239BB7}" presName="hierRoot2" presStyleCnt="0">
        <dgm:presLayoutVars>
          <dgm:hierBranch val="init"/>
        </dgm:presLayoutVars>
      </dgm:prSet>
      <dgm:spPr/>
    </dgm:pt>
    <dgm:pt modelId="{BEF68AC1-9D74-46B4-B155-1F209CE25796}" type="pres">
      <dgm:prSet presAssocID="{C652B29D-1536-486E-AC94-048605239BB7}" presName="rootComposite" presStyleCnt="0"/>
      <dgm:spPr/>
    </dgm:pt>
    <dgm:pt modelId="{FE1F2C6F-6973-47F6-A6F6-FE23588BEC31}" type="pres">
      <dgm:prSet presAssocID="{C652B29D-1536-486E-AC94-048605239BB7}" presName="rootText" presStyleLbl="node2" presStyleIdx="0" presStyleCnt="2">
        <dgm:presLayoutVars>
          <dgm:chPref val="3"/>
        </dgm:presLayoutVars>
      </dgm:prSet>
      <dgm:spPr/>
    </dgm:pt>
    <dgm:pt modelId="{0A2143B1-82FD-484D-9E6B-7989B77BFAA9}" type="pres">
      <dgm:prSet presAssocID="{C652B29D-1536-486E-AC94-048605239BB7}" presName="rootConnector" presStyleLbl="node2" presStyleIdx="0" presStyleCnt="2"/>
      <dgm:spPr/>
    </dgm:pt>
    <dgm:pt modelId="{BB8A7A2C-CAA0-4EA8-B064-A5228AAC7DC6}" type="pres">
      <dgm:prSet presAssocID="{C652B29D-1536-486E-AC94-048605239BB7}" presName="hierChild4" presStyleCnt="0"/>
      <dgm:spPr/>
    </dgm:pt>
    <dgm:pt modelId="{2DCF06F1-2E05-46D2-9EB2-82F7A76EA91E}" type="pres">
      <dgm:prSet presAssocID="{C652B29D-1536-486E-AC94-048605239BB7}" presName="hierChild5" presStyleCnt="0"/>
      <dgm:spPr/>
    </dgm:pt>
    <dgm:pt modelId="{E84558F9-345D-40B6-A3DA-7115B0B8A28B}" type="pres">
      <dgm:prSet presAssocID="{4869BF75-539E-463C-83F9-15AA8F6DA1D2}" presName="Name37" presStyleLbl="parChTrans1D2" presStyleIdx="1" presStyleCnt="2"/>
      <dgm:spPr/>
    </dgm:pt>
    <dgm:pt modelId="{0455A2B6-2B11-4E7E-8708-634320A4B83C}" type="pres">
      <dgm:prSet presAssocID="{EFA4143A-A675-4642-8D66-AC709B937EE0}" presName="hierRoot2" presStyleCnt="0">
        <dgm:presLayoutVars>
          <dgm:hierBranch val="init"/>
        </dgm:presLayoutVars>
      </dgm:prSet>
      <dgm:spPr/>
    </dgm:pt>
    <dgm:pt modelId="{67DEB317-CEF4-4E32-8403-D6913916CB48}" type="pres">
      <dgm:prSet presAssocID="{EFA4143A-A675-4642-8D66-AC709B937EE0}" presName="rootComposite" presStyleCnt="0"/>
      <dgm:spPr/>
    </dgm:pt>
    <dgm:pt modelId="{74C4163C-03DE-407C-A1EF-ADF7D1B5FB6E}" type="pres">
      <dgm:prSet presAssocID="{EFA4143A-A675-4642-8D66-AC709B937EE0}" presName="rootText" presStyleLbl="node2" presStyleIdx="1" presStyleCnt="2">
        <dgm:presLayoutVars>
          <dgm:chPref val="3"/>
        </dgm:presLayoutVars>
      </dgm:prSet>
      <dgm:spPr/>
    </dgm:pt>
    <dgm:pt modelId="{E35BBC10-7950-42B6-8372-89C199F36757}" type="pres">
      <dgm:prSet presAssocID="{EFA4143A-A675-4642-8D66-AC709B937EE0}" presName="rootConnector" presStyleLbl="node2" presStyleIdx="1" presStyleCnt="2"/>
      <dgm:spPr/>
    </dgm:pt>
    <dgm:pt modelId="{5F1D51C8-04AC-4C80-970C-320D49CBB7A4}" type="pres">
      <dgm:prSet presAssocID="{EFA4143A-A675-4642-8D66-AC709B937EE0}" presName="hierChild4" presStyleCnt="0"/>
      <dgm:spPr/>
    </dgm:pt>
    <dgm:pt modelId="{6FC7662C-07B0-4046-A95F-4490CB088FDB}" type="pres">
      <dgm:prSet presAssocID="{EFA4143A-A675-4642-8D66-AC709B937EE0}" presName="hierChild5" presStyleCnt="0"/>
      <dgm:spPr/>
    </dgm:pt>
    <dgm:pt modelId="{3FAB0066-2899-4A74-A28F-094DF79A6208}" type="pres">
      <dgm:prSet presAssocID="{FF1BD396-3759-4A32-AE35-3A7CD27D2841}" presName="hierChild3" presStyleCnt="0"/>
      <dgm:spPr/>
    </dgm:pt>
  </dgm:ptLst>
  <dgm:cxnLst>
    <dgm:cxn modelId="{315DCE28-0120-478B-AD81-944CF7880E1C}" type="presOf" srcId="{63C24BC9-1F30-45EA-8C99-1A23F87B8A59}" destId="{23C8EDD9-C2B6-4BAA-8DCB-126BC5A5D430}" srcOrd="0" destOrd="0" presId="urn:microsoft.com/office/officeart/2005/8/layout/orgChart1"/>
    <dgm:cxn modelId="{F617E22E-9427-44AE-AE42-0D7BA1D9AD19}" type="presOf" srcId="{EFA4143A-A675-4642-8D66-AC709B937EE0}" destId="{E35BBC10-7950-42B6-8372-89C199F36757}" srcOrd="1" destOrd="0" presId="urn:microsoft.com/office/officeart/2005/8/layout/orgChart1"/>
    <dgm:cxn modelId="{4EDD6B41-3775-4681-817A-890D7D564D9D}" type="presOf" srcId="{EFA4143A-A675-4642-8D66-AC709B937EE0}" destId="{74C4163C-03DE-407C-A1EF-ADF7D1B5FB6E}" srcOrd="0" destOrd="0" presId="urn:microsoft.com/office/officeart/2005/8/layout/orgChart1"/>
    <dgm:cxn modelId="{90337761-80DB-481E-BE41-9B8EE04557BA}" type="presOf" srcId="{FF1BD396-3759-4A32-AE35-3A7CD27D2841}" destId="{7D7BF326-8CEC-4B19-B820-8957444F9FD4}" srcOrd="1" destOrd="0" presId="urn:microsoft.com/office/officeart/2005/8/layout/orgChart1"/>
    <dgm:cxn modelId="{36AC9662-34B0-4CB1-BF8C-1A37FAFAFBE6}" type="presOf" srcId="{4869BF75-539E-463C-83F9-15AA8F6DA1D2}" destId="{E84558F9-345D-40B6-A3DA-7115B0B8A28B}" srcOrd="0" destOrd="0" presId="urn:microsoft.com/office/officeart/2005/8/layout/orgChart1"/>
    <dgm:cxn modelId="{E868F949-0507-4480-A760-CEDF1721CDDA}" type="presOf" srcId="{C652B29D-1536-486E-AC94-048605239BB7}" destId="{0A2143B1-82FD-484D-9E6B-7989B77BFAA9}" srcOrd="1" destOrd="0" presId="urn:microsoft.com/office/officeart/2005/8/layout/orgChart1"/>
    <dgm:cxn modelId="{867FF6B7-7303-4AFA-B3C5-07E58401A63E}" srcId="{BAFEAB9B-70A3-4C55-AB3B-CEB8C22A0112}" destId="{FF1BD396-3759-4A32-AE35-3A7CD27D2841}" srcOrd="0" destOrd="0" parTransId="{A5EC46E6-A151-4C1A-8971-8FDA9E27D054}" sibTransId="{FD7641F0-C0A7-4831-B48E-03E97A5D1702}"/>
    <dgm:cxn modelId="{F8507FBC-5C5C-46F2-B3AD-EAB748D1FE27}" type="presOf" srcId="{FF1BD396-3759-4A32-AE35-3A7CD27D2841}" destId="{6EA0A4A8-FEDD-4900-BD02-9551F8CC615E}" srcOrd="0" destOrd="0" presId="urn:microsoft.com/office/officeart/2005/8/layout/orgChart1"/>
    <dgm:cxn modelId="{F30D51E0-FD62-49CD-8F5B-8942D00DFCE9}" type="presOf" srcId="{BAFEAB9B-70A3-4C55-AB3B-CEB8C22A0112}" destId="{1C405C16-698E-4DF2-BD56-CABFE37679F7}" srcOrd="0" destOrd="0" presId="urn:microsoft.com/office/officeart/2005/8/layout/orgChart1"/>
    <dgm:cxn modelId="{50747FE0-1B0C-4B25-8DC8-A573B18B8E3D}" type="presOf" srcId="{C652B29D-1536-486E-AC94-048605239BB7}" destId="{FE1F2C6F-6973-47F6-A6F6-FE23588BEC31}" srcOrd="0" destOrd="0" presId="urn:microsoft.com/office/officeart/2005/8/layout/orgChart1"/>
    <dgm:cxn modelId="{87E645E6-BE0A-4AC9-ADFA-2E7B40E7DE79}" srcId="{FF1BD396-3759-4A32-AE35-3A7CD27D2841}" destId="{C652B29D-1536-486E-AC94-048605239BB7}" srcOrd="0" destOrd="0" parTransId="{63C24BC9-1F30-45EA-8C99-1A23F87B8A59}" sibTransId="{FF1E88A0-A846-4785-B7D8-AA6AA0512ECA}"/>
    <dgm:cxn modelId="{D71D67EA-56BA-40A8-AA0E-00D63666696A}" srcId="{FF1BD396-3759-4A32-AE35-3A7CD27D2841}" destId="{EFA4143A-A675-4642-8D66-AC709B937EE0}" srcOrd="1" destOrd="0" parTransId="{4869BF75-539E-463C-83F9-15AA8F6DA1D2}" sibTransId="{D6AF4145-AA7A-4722-A491-94102C25FB48}"/>
    <dgm:cxn modelId="{F5BC2F3E-DEA0-4AB1-BC5A-691D8AE54C7C}" type="presParOf" srcId="{1C405C16-698E-4DF2-BD56-CABFE37679F7}" destId="{ABABD11A-5778-4793-B200-1281C08B6AF6}" srcOrd="0" destOrd="0" presId="urn:microsoft.com/office/officeart/2005/8/layout/orgChart1"/>
    <dgm:cxn modelId="{505DDA8F-B1A6-4F7E-AD45-02DC4A25175B}" type="presParOf" srcId="{ABABD11A-5778-4793-B200-1281C08B6AF6}" destId="{9354C26C-41B3-4DA8-B153-BFEA815AA237}" srcOrd="0" destOrd="0" presId="urn:microsoft.com/office/officeart/2005/8/layout/orgChart1"/>
    <dgm:cxn modelId="{76B12404-672A-41B9-9F47-526257E134AF}" type="presParOf" srcId="{9354C26C-41B3-4DA8-B153-BFEA815AA237}" destId="{6EA0A4A8-FEDD-4900-BD02-9551F8CC615E}" srcOrd="0" destOrd="0" presId="urn:microsoft.com/office/officeart/2005/8/layout/orgChart1"/>
    <dgm:cxn modelId="{A54623CD-7E3E-48BE-9A4D-2ABC789D2506}" type="presParOf" srcId="{9354C26C-41B3-4DA8-B153-BFEA815AA237}" destId="{7D7BF326-8CEC-4B19-B820-8957444F9FD4}" srcOrd="1" destOrd="0" presId="urn:microsoft.com/office/officeart/2005/8/layout/orgChart1"/>
    <dgm:cxn modelId="{A1E2BE1D-03EB-43F8-B70D-685C70EAFCC9}" type="presParOf" srcId="{ABABD11A-5778-4793-B200-1281C08B6AF6}" destId="{3BBA21B0-56E2-40E2-B88C-C28A3E9B5FEF}" srcOrd="1" destOrd="0" presId="urn:microsoft.com/office/officeart/2005/8/layout/orgChart1"/>
    <dgm:cxn modelId="{996C5869-92EC-4E5A-9C0B-CE20086A1302}" type="presParOf" srcId="{3BBA21B0-56E2-40E2-B88C-C28A3E9B5FEF}" destId="{23C8EDD9-C2B6-4BAA-8DCB-126BC5A5D430}" srcOrd="0" destOrd="0" presId="urn:microsoft.com/office/officeart/2005/8/layout/orgChart1"/>
    <dgm:cxn modelId="{B5216A22-F7CB-42EA-968A-304EA0B11DE4}" type="presParOf" srcId="{3BBA21B0-56E2-40E2-B88C-C28A3E9B5FEF}" destId="{CF81AAC6-7FD3-4A38-AB6E-CE6F915ADF01}" srcOrd="1" destOrd="0" presId="urn:microsoft.com/office/officeart/2005/8/layout/orgChart1"/>
    <dgm:cxn modelId="{DAB546F7-5344-4F41-B359-6CDF310F7772}" type="presParOf" srcId="{CF81AAC6-7FD3-4A38-AB6E-CE6F915ADF01}" destId="{BEF68AC1-9D74-46B4-B155-1F209CE25796}" srcOrd="0" destOrd="0" presId="urn:microsoft.com/office/officeart/2005/8/layout/orgChart1"/>
    <dgm:cxn modelId="{76CABFCC-0D2A-4846-A217-79998055E055}" type="presParOf" srcId="{BEF68AC1-9D74-46B4-B155-1F209CE25796}" destId="{FE1F2C6F-6973-47F6-A6F6-FE23588BEC31}" srcOrd="0" destOrd="0" presId="urn:microsoft.com/office/officeart/2005/8/layout/orgChart1"/>
    <dgm:cxn modelId="{B9718D83-ACB4-490A-BFB8-E30E1638CC51}" type="presParOf" srcId="{BEF68AC1-9D74-46B4-B155-1F209CE25796}" destId="{0A2143B1-82FD-484D-9E6B-7989B77BFAA9}" srcOrd="1" destOrd="0" presId="urn:microsoft.com/office/officeart/2005/8/layout/orgChart1"/>
    <dgm:cxn modelId="{DC352BAF-C9DA-4723-AC39-9B801F4DF843}" type="presParOf" srcId="{CF81AAC6-7FD3-4A38-AB6E-CE6F915ADF01}" destId="{BB8A7A2C-CAA0-4EA8-B064-A5228AAC7DC6}" srcOrd="1" destOrd="0" presId="urn:microsoft.com/office/officeart/2005/8/layout/orgChart1"/>
    <dgm:cxn modelId="{A16B25D7-53EB-43AD-BEF8-FCC15F0FBBFC}" type="presParOf" srcId="{CF81AAC6-7FD3-4A38-AB6E-CE6F915ADF01}" destId="{2DCF06F1-2E05-46D2-9EB2-82F7A76EA91E}" srcOrd="2" destOrd="0" presId="urn:microsoft.com/office/officeart/2005/8/layout/orgChart1"/>
    <dgm:cxn modelId="{183B7225-B21B-4C0B-836E-C2C35755E32A}" type="presParOf" srcId="{3BBA21B0-56E2-40E2-B88C-C28A3E9B5FEF}" destId="{E84558F9-345D-40B6-A3DA-7115B0B8A28B}" srcOrd="2" destOrd="0" presId="urn:microsoft.com/office/officeart/2005/8/layout/orgChart1"/>
    <dgm:cxn modelId="{FF4FFA9D-D224-49BD-B703-ABDECA506D80}" type="presParOf" srcId="{3BBA21B0-56E2-40E2-B88C-C28A3E9B5FEF}" destId="{0455A2B6-2B11-4E7E-8708-634320A4B83C}" srcOrd="3" destOrd="0" presId="urn:microsoft.com/office/officeart/2005/8/layout/orgChart1"/>
    <dgm:cxn modelId="{ACDBA460-F22B-4F9A-93F4-A77E940CD974}" type="presParOf" srcId="{0455A2B6-2B11-4E7E-8708-634320A4B83C}" destId="{67DEB317-CEF4-4E32-8403-D6913916CB48}" srcOrd="0" destOrd="0" presId="urn:microsoft.com/office/officeart/2005/8/layout/orgChart1"/>
    <dgm:cxn modelId="{9DA75900-B625-4184-ABD2-7C805F4064BA}" type="presParOf" srcId="{67DEB317-CEF4-4E32-8403-D6913916CB48}" destId="{74C4163C-03DE-407C-A1EF-ADF7D1B5FB6E}" srcOrd="0" destOrd="0" presId="urn:microsoft.com/office/officeart/2005/8/layout/orgChart1"/>
    <dgm:cxn modelId="{C951E47C-CEDC-4544-B5B8-A52542A60541}" type="presParOf" srcId="{67DEB317-CEF4-4E32-8403-D6913916CB48}" destId="{E35BBC10-7950-42B6-8372-89C199F36757}" srcOrd="1" destOrd="0" presId="urn:microsoft.com/office/officeart/2005/8/layout/orgChart1"/>
    <dgm:cxn modelId="{CB0ED7A0-6E08-4312-B134-06E641F60265}" type="presParOf" srcId="{0455A2B6-2B11-4E7E-8708-634320A4B83C}" destId="{5F1D51C8-04AC-4C80-970C-320D49CBB7A4}" srcOrd="1" destOrd="0" presId="urn:microsoft.com/office/officeart/2005/8/layout/orgChart1"/>
    <dgm:cxn modelId="{CE16A8BD-8065-4AE5-AD30-ECF8FA1D5E85}" type="presParOf" srcId="{0455A2B6-2B11-4E7E-8708-634320A4B83C}" destId="{6FC7662C-07B0-4046-A95F-4490CB088FDB}" srcOrd="2" destOrd="0" presId="urn:microsoft.com/office/officeart/2005/8/layout/orgChart1"/>
    <dgm:cxn modelId="{1F27C8D5-EF4A-4B5D-A1A9-528B58D5DD0E}" type="presParOf" srcId="{ABABD11A-5778-4793-B200-1281C08B6AF6}" destId="{3FAB0066-2899-4A74-A28F-094DF79A620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972D4E-29CE-46E2-9E31-E741AF49617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AEDB8F3-CF54-445F-9975-8F47DFE90611}">
      <dgm:prSet phldrT="[Metin]"/>
      <dgm:spPr>
        <a:solidFill>
          <a:srgbClr val="FF0000"/>
        </a:solidFill>
      </dgm:spPr>
      <dgm:t>
        <a:bodyPr/>
        <a:lstStyle/>
        <a:p>
          <a:r>
            <a:rPr lang="tr-TR" dirty="0"/>
            <a:t>KÜFÜR</a:t>
          </a:r>
        </a:p>
        <a:p>
          <a:r>
            <a:rPr lang="tr-TR" dirty="0"/>
            <a:t>(ÖRTMEK)</a:t>
          </a:r>
        </a:p>
      </dgm:t>
    </dgm:pt>
    <dgm:pt modelId="{185DDFE4-61DE-47D6-9401-29A6D746B3F5}" type="parTrans" cxnId="{C7D2C2C0-3E49-44B9-A6B8-45537C8EB072}">
      <dgm:prSet/>
      <dgm:spPr/>
      <dgm:t>
        <a:bodyPr/>
        <a:lstStyle/>
        <a:p>
          <a:endParaRPr lang="tr-TR"/>
        </a:p>
      </dgm:t>
    </dgm:pt>
    <dgm:pt modelId="{5DBDEAD7-8E55-4CB4-844E-60A169A5CBCA}" type="sibTrans" cxnId="{C7D2C2C0-3E49-44B9-A6B8-45537C8EB072}">
      <dgm:prSet/>
      <dgm:spPr/>
      <dgm:t>
        <a:bodyPr/>
        <a:lstStyle/>
        <a:p>
          <a:endParaRPr lang="tr-TR"/>
        </a:p>
      </dgm:t>
    </dgm:pt>
    <dgm:pt modelId="{4ECC30F9-639F-429E-B5FE-0C6B2B8FBBDD}">
      <dgm:prSet phldrT="[Metin]"/>
      <dgm:spPr>
        <a:solidFill>
          <a:srgbClr val="00B050"/>
        </a:solidFill>
      </dgm:spPr>
      <dgm:t>
        <a:bodyPr/>
        <a:lstStyle/>
        <a:p>
          <a:r>
            <a:rPr lang="tr-TR" dirty="0"/>
            <a:t>ŞÜKÜR</a:t>
          </a:r>
        </a:p>
        <a:p>
          <a:r>
            <a:rPr lang="tr-TR" dirty="0"/>
            <a:t>(İZHAR)</a:t>
          </a:r>
        </a:p>
      </dgm:t>
    </dgm:pt>
    <dgm:pt modelId="{A90C7A2C-178F-487D-8D1D-0778098808D6}" type="parTrans" cxnId="{2CD30D8C-EAC2-459A-A7B8-A149745EF3D7}">
      <dgm:prSet/>
      <dgm:spPr/>
      <dgm:t>
        <a:bodyPr/>
        <a:lstStyle/>
        <a:p>
          <a:endParaRPr lang="tr-TR"/>
        </a:p>
      </dgm:t>
    </dgm:pt>
    <dgm:pt modelId="{85B4FB79-4D5B-42D1-9E65-D47ED3ADBECE}" type="sibTrans" cxnId="{2CD30D8C-EAC2-459A-A7B8-A149745EF3D7}">
      <dgm:prSet/>
      <dgm:spPr/>
      <dgm:t>
        <a:bodyPr/>
        <a:lstStyle/>
        <a:p>
          <a:endParaRPr lang="tr-TR"/>
        </a:p>
      </dgm:t>
    </dgm:pt>
    <dgm:pt modelId="{EED05D09-1B40-496D-B547-DF01BE9E646C}" type="pres">
      <dgm:prSet presAssocID="{C0972D4E-29CE-46E2-9E31-E741AF49617B}" presName="diagram" presStyleCnt="0">
        <dgm:presLayoutVars>
          <dgm:dir/>
          <dgm:resizeHandles val="exact"/>
        </dgm:presLayoutVars>
      </dgm:prSet>
      <dgm:spPr/>
    </dgm:pt>
    <dgm:pt modelId="{BA153B47-1E4C-4419-A3B4-491E209FF405}" type="pres">
      <dgm:prSet presAssocID="{4AEDB8F3-CF54-445F-9975-8F47DFE90611}" presName="arrow" presStyleLbl="node1" presStyleIdx="0" presStyleCnt="2" custRadScaleRad="79830" custRadScaleInc="130">
        <dgm:presLayoutVars>
          <dgm:bulletEnabled val="1"/>
        </dgm:presLayoutVars>
      </dgm:prSet>
      <dgm:spPr/>
    </dgm:pt>
    <dgm:pt modelId="{1E80C387-B7CB-4197-98D0-4F2489EB75BD}" type="pres">
      <dgm:prSet presAssocID="{4ECC30F9-639F-429E-B5FE-0C6B2B8FBBDD}" presName="arrow" presStyleLbl="node1" presStyleIdx="1" presStyleCnt="2" custScaleY="100054" custRadScaleRad="62837" custRadScaleInc="-127">
        <dgm:presLayoutVars>
          <dgm:bulletEnabled val="1"/>
        </dgm:presLayoutVars>
      </dgm:prSet>
      <dgm:spPr/>
    </dgm:pt>
  </dgm:ptLst>
  <dgm:cxnLst>
    <dgm:cxn modelId="{963CED64-C43F-4CF5-AB8A-D19EF74E52D1}" type="presOf" srcId="{4AEDB8F3-CF54-445F-9975-8F47DFE90611}" destId="{BA153B47-1E4C-4419-A3B4-491E209FF405}" srcOrd="0" destOrd="0" presId="urn:microsoft.com/office/officeart/2005/8/layout/arrow5"/>
    <dgm:cxn modelId="{2CD30D8C-EAC2-459A-A7B8-A149745EF3D7}" srcId="{C0972D4E-29CE-46E2-9E31-E741AF49617B}" destId="{4ECC30F9-639F-429E-B5FE-0C6B2B8FBBDD}" srcOrd="1" destOrd="0" parTransId="{A90C7A2C-178F-487D-8D1D-0778098808D6}" sibTransId="{85B4FB79-4D5B-42D1-9E65-D47ED3ADBECE}"/>
    <dgm:cxn modelId="{26BCAE9F-BCE7-4E8C-BC46-2D4EAC8937F1}" type="presOf" srcId="{C0972D4E-29CE-46E2-9E31-E741AF49617B}" destId="{EED05D09-1B40-496D-B547-DF01BE9E646C}" srcOrd="0" destOrd="0" presId="urn:microsoft.com/office/officeart/2005/8/layout/arrow5"/>
    <dgm:cxn modelId="{C7D2C2C0-3E49-44B9-A6B8-45537C8EB072}" srcId="{C0972D4E-29CE-46E2-9E31-E741AF49617B}" destId="{4AEDB8F3-CF54-445F-9975-8F47DFE90611}" srcOrd="0" destOrd="0" parTransId="{185DDFE4-61DE-47D6-9401-29A6D746B3F5}" sibTransId="{5DBDEAD7-8E55-4CB4-844E-60A169A5CBCA}"/>
    <dgm:cxn modelId="{34EB72F7-DA71-42BF-A5A2-6B9D56A3D525}" type="presOf" srcId="{4ECC30F9-639F-429E-B5FE-0C6B2B8FBBDD}" destId="{1E80C387-B7CB-4197-98D0-4F2489EB75BD}" srcOrd="0" destOrd="0" presId="urn:microsoft.com/office/officeart/2005/8/layout/arrow5"/>
    <dgm:cxn modelId="{1353F2DB-C795-412D-A091-979571189971}" type="presParOf" srcId="{EED05D09-1B40-496D-B547-DF01BE9E646C}" destId="{BA153B47-1E4C-4419-A3B4-491E209FF405}" srcOrd="0" destOrd="0" presId="urn:microsoft.com/office/officeart/2005/8/layout/arrow5"/>
    <dgm:cxn modelId="{9C8F10BE-0ADC-4849-BC2A-229CB8ACFDC4}" type="presParOf" srcId="{EED05D09-1B40-496D-B547-DF01BE9E646C}" destId="{1E80C387-B7CB-4197-98D0-4F2489EB75B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558F9-345D-40B6-A3DA-7115B0B8A28B}">
      <dsp:nvSpPr>
        <dsp:cNvPr id="0" name=""/>
        <dsp:cNvSpPr/>
      </dsp:nvSpPr>
      <dsp:spPr>
        <a:xfrm>
          <a:off x="4618360" y="2373076"/>
          <a:ext cx="2527385" cy="877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8637"/>
              </a:lnTo>
              <a:lnTo>
                <a:pt x="2527385" y="438637"/>
              </a:lnTo>
              <a:lnTo>
                <a:pt x="2527385" y="8772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C8EDD9-C2B6-4BAA-8DCB-126BC5A5D430}">
      <dsp:nvSpPr>
        <dsp:cNvPr id="0" name=""/>
        <dsp:cNvSpPr/>
      </dsp:nvSpPr>
      <dsp:spPr>
        <a:xfrm>
          <a:off x="2090975" y="2373076"/>
          <a:ext cx="2527385" cy="877274"/>
        </a:xfrm>
        <a:custGeom>
          <a:avLst/>
          <a:gdLst/>
          <a:ahLst/>
          <a:cxnLst/>
          <a:rect l="0" t="0" r="0" b="0"/>
          <a:pathLst>
            <a:path>
              <a:moveTo>
                <a:pt x="2527385" y="0"/>
              </a:moveTo>
              <a:lnTo>
                <a:pt x="2527385" y="438637"/>
              </a:lnTo>
              <a:lnTo>
                <a:pt x="0" y="438637"/>
              </a:lnTo>
              <a:lnTo>
                <a:pt x="0" y="8772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0A4A8-FEDD-4900-BD02-9551F8CC615E}">
      <dsp:nvSpPr>
        <dsp:cNvPr id="0" name=""/>
        <dsp:cNvSpPr/>
      </dsp:nvSpPr>
      <dsp:spPr>
        <a:xfrm>
          <a:off x="2529612" y="284328"/>
          <a:ext cx="4177496" cy="2088748"/>
        </a:xfrm>
        <a:prstGeom prst="rect">
          <a:avLst/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300" kern="1200" dirty="0"/>
            <a:t>KÜFÜR</a:t>
          </a:r>
        </a:p>
      </dsp:txBody>
      <dsp:txXfrm>
        <a:off x="2529612" y="284328"/>
        <a:ext cx="4177496" cy="2088748"/>
      </dsp:txXfrm>
    </dsp:sp>
    <dsp:sp modelId="{FE1F2C6F-6973-47F6-A6F6-FE23588BEC31}">
      <dsp:nvSpPr>
        <dsp:cNvPr id="0" name=""/>
        <dsp:cNvSpPr/>
      </dsp:nvSpPr>
      <dsp:spPr>
        <a:xfrm>
          <a:off x="2226" y="3250351"/>
          <a:ext cx="4177496" cy="2088748"/>
        </a:xfrm>
        <a:prstGeom prst="rect">
          <a:avLst/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300" kern="1200" dirty="0"/>
            <a:t>İNKAR</a:t>
          </a:r>
        </a:p>
      </dsp:txBody>
      <dsp:txXfrm>
        <a:off x="2226" y="3250351"/>
        <a:ext cx="4177496" cy="2088748"/>
      </dsp:txXfrm>
    </dsp:sp>
    <dsp:sp modelId="{74C4163C-03DE-407C-A1EF-ADF7D1B5FB6E}">
      <dsp:nvSpPr>
        <dsp:cNvPr id="0" name=""/>
        <dsp:cNvSpPr/>
      </dsp:nvSpPr>
      <dsp:spPr>
        <a:xfrm>
          <a:off x="5056997" y="3250351"/>
          <a:ext cx="4177496" cy="2088748"/>
        </a:xfrm>
        <a:prstGeom prst="rect">
          <a:avLst/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300" kern="1200" dirty="0"/>
            <a:t>NANKÖRLÜK</a:t>
          </a:r>
        </a:p>
      </dsp:txBody>
      <dsp:txXfrm>
        <a:off x="5056997" y="3250351"/>
        <a:ext cx="4177496" cy="20887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53B47-1E4C-4419-A3B4-491E209FF405}">
      <dsp:nvSpPr>
        <dsp:cNvPr id="0" name=""/>
        <dsp:cNvSpPr/>
      </dsp:nvSpPr>
      <dsp:spPr>
        <a:xfrm rot="16200000">
          <a:off x="623791" y="0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 dirty="0"/>
            <a:t>KÜFÜR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 dirty="0"/>
            <a:t>(ÖRTMEK)</a:t>
          </a:r>
        </a:p>
      </dsp:txBody>
      <dsp:txXfrm rot="5400000">
        <a:off x="623791" y="1087245"/>
        <a:ext cx="3587909" cy="2174491"/>
      </dsp:txXfrm>
    </dsp:sp>
    <dsp:sp modelId="{1E80C387-B7CB-4197-98D0-4F2489EB75BD}">
      <dsp:nvSpPr>
        <dsp:cNvPr id="0" name=""/>
        <dsp:cNvSpPr/>
      </dsp:nvSpPr>
      <dsp:spPr>
        <a:xfrm rot="5400000">
          <a:off x="5019283" y="-1174"/>
          <a:ext cx="4348981" cy="4351329"/>
        </a:xfrm>
        <a:prstGeom prst="downArrow">
          <a:avLst>
            <a:gd name="adj1" fmla="val 50000"/>
            <a:gd name="adj2" fmla="val 35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 dirty="0"/>
            <a:t>ŞÜKÜR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500" kern="1200" dirty="0"/>
            <a:t>(İZHAR)</a:t>
          </a:r>
        </a:p>
      </dsp:txBody>
      <dsp:txXfrm rot="-5400000">
        <a:off x="5779181" y="1087245"/>
        <a:ext cx="3590257" cy="2174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FF3869-16C2-4032-8167-075220BD4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8215EA9-1890-49F2-80E7-F808BEF52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62E9E4C-FA99-4678-BC97-92F837298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B58BCC4-287A-453B-8E34-77680025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C04BD5C-2CDD-45BA-8093-19E967FBB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439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68E0D6-C02D-4E04-B38E-0A6D42411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7F4EC1-2F9E-4557-9833-3CC5F55CE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29DD18A-2925-47F0-9485-2EA85A8C4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53287EC-24FC-4C4D-A389-0300BFB83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EC748C-D131-42B1-AA89-DC27F4DC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1886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276EC5-96DB-4044-BFD8-A9F9D18FC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2760F01-9E6B-4610-9DC8-BCF7499DD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45E43D-C9C2-43CE-B9ED-A85E9248C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FA0814-3689-4D47-B1AD-C60096AB0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773EEE-F2C6-4C76-9F9D-37226A9C4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50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D651F0-F885-4FD3-8998-27B364A6C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F13832-93C8-4673-901F-1A18E45E0B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95BF9A7-F0C1-43AB-932F-80080246C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F36003F-2DCF-487A-AF55-DCB03215D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7F04158-E62E-476C-A671-0A8B607A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657C5E0-80DF-4101-BEF4-B5A73EEA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2296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CD23B9-F56A-4A49-B06D-DB2A5C0F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D97DA30-1AFE-404A-AD74-777DCA6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E41E2F9-99E2-40E2-B44C-3E354F5C2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A6D925F-2F25-487B-AB89-644EEA32F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A48AB9A-7B80-498A-826E-9BD545110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07F28FE-3242-463C-8BD8-BF744B61F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EEE2CBC-7C21-4977-8714-4CF6CE388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313AE4A-997C-46AC-AA76-F491B4C9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4727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1A8092-93EC-445B-BE99-2DF823DB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2433E69-6E17-4775-ACD6-325AF6C0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71196D1-6D48-4EB3-B475-A13AE560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507DF96-D11A-43FB-B569-803A9AF44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6630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B010736-38BF-4C7B-94D8-5B609E9F0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C8FED13-9CB1-4F83-869E-D4DBA664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2840E3-15E8-4C7A-A1EF-A5293A9E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2508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32F257-4919-4D83-AE69-25B1790E8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826834-D4AC-4AFF-82BA-49C725A07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72D70C4-08F5-444D-83D3-82E010598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A8697C7-4175-4E17-BA42-62F3D05A6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A59A4C1-A5BF-404A-AD97-EF900D4D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C077CC2-86CC-4035-BDCE-E805C0C8B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888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710C4C-DE94-42C7-8D74-0A0D9E41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D08EE09-8EE7-4530-AED3-933BB1383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9F3C9C0-A0C1-4996-AAA6-8778ECED3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5FDE0DA-F078-47B0-9FCF-467BA6DD9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94BC3BE-2FF4-4661-808E-6ABFDED6A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84F1048-4488-4FDD-8D1E-DC2EFA59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2884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017D8A-6354-4D73-8765-9329EDD2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12A6FFE-3126-44E8-9A62-2D6BD6819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9705184-B8AF-4632-8E7A-553386F1D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476FC90-0154-4889-A36E-EBBE8AEDA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E4DD62A-A26F-475A-8C7F-A796090C0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4691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96F4F358-0691-41ED-9C00-E20A0F5C7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7369960-E276-4D8A-ABE8-3250F19F1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69EF717-3701-4A6B-AA53-32CA541A6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1C37BE5-663F-4377-8158-C41D6B5F7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A7063D-DF91-44C3-B70A-74C7153D3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8969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A563926-BA55-45D6-82B5-7890DF43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FD761CC-8BF0-4E81-A7CD-A130627D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72A947-6905-46E6-A45F-21724A5C5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64641-73FB-4481-9F73-F5F723BAC65F}" type="datetimeFigureOut">
              <a:rPr lang="tr-TR" smtClean="0"/>
              <a:t>24.01.2021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4D19854-C88A-4551-85F9-176A732DC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3D0C7F8-8F57-434C-B78C-EFF127215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6DB50-CCD3-42E8-88AE-6448EE915F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389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BF99FF-4323-42F1-953A-B95BCDA1D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41" y="1226259"/>
            <a:ext cx="10359499" cy="132556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8000" dirty="0">
                <a:solidFill>
                  <a:srgbClr val="FF0000"/>
                </a:solidFill>
              </a:rPr>
              <a:t>KÜFÜR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CAFC2B-7AB4-415F-B3A7-6B1421472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42" y="2551822"/>
            <a:ext cx="10359500" cy="25065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endParaRPr lang="tr-TR" sz="5400" b="0" i="0" u="none" strike="noStrike" baseline="0" dirty="0">
              <a:solidFill>
                <a:srgbClr val="3A3A3A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tr-TR" sz="5400" b="0" i="0" u="none" strike="noStrike" baseline="0" dirty="0">
                <a:solidFill>
                  <a:srgbClr val="3A3A3A"/>
                </a:solidFill>
                <a:latin typeface="Times New Roman" panose="02020603050405020304" pitchFamily="18" charset="0"/>
              </a:rPr>
              <a:t>bir </a:t>
            </a:r>
            <a:r>
              <a:rPr lang="tr-TR" sz="5400" b="0" i="0" u="none" strike="noStrike" baseline="0" dirty="0">
                <a:solidFill>
                  <a:srgbClr val="3A3A3A"/>
                </a:solidFill>
                <a:latin typeface="HiddenHorzOCR"/>
              </a:rPr>
              <a:t>şeyi </a:t>
            </a:r>
            <a:r>
              <a:rPr lang="tr-TR" sz="7200" b="0" i="0" u="none" strike="noStrike" baseline="0" dirty="0">
                <a:solidFill>
                  <a:srgbClr val="3A3A3A"/>
                </a:solidFill>
                <a:latin typeface="HiddenHorzOCR"/>
              </a:rPr>
              <a:t>örtme</a:t>
            </a:r>
            <a:r>
              <a:rPr lang="tr-TR" sz="5400" b="0" i="0" u="none" strike="noStrike" baseline="0" dirty="0">
                <a:solidFill>
                  <a:srgbClr val="3A3A3A"/>
                </a:solidFill>
                <a:latin typeface="HiddenHorzOCR"/>
              </a:rPr>
              <a:t> anlamına </a:t>
            </a:r>
            <a:r>
              <a:rPr lang="tr-TR" sz="5400" b="0" i="0" u="none" strike="noStrike" baseline="0" dirty="0">
                <a:solidFill>
                  <a:srgbClr val="3A3A3A"/>
                </a:solidFill>
                <a:latin typeface="Times New Roman" panose="02020603050405020304" pitchFamily="18" charset="0"/>
              </a:rPr>
              <a:t>gelir.</a:t>
            </a:r>
          </a:p>
          <a:p>
            <a:pPr marL="0" indent="0" algn="ctr">
              <a:buNone/>
            </a:pPr>
            <a:r>
              <a:rPr lang="tr-TR" sz="5400" dirty="0">
                <a:solidFill>
                  <a:srgbClr val="6E0000"/>
                </a:solidFill>
                <a:latin typeface="Segoe UI" panose="020B0502040204020203" pitchFamily="34" charset="0"/>
              </a:rPr>
              <a:t> </a:t>
            </a:r>
            <a:endParaRPr lang="tr-TR" sz="5400" dirty="0">
              <a:solidFill>
                <a:srgbClr val="3A3A3A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50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B8E758-8B4E-46AC-865E-ED95B800EEF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KÜFFAR= (Toprağın üstünü) ÖRTEN / ÇİFTÇİ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A97C6D-276E-4692-A80B-4B3D0AF3A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tr-TR" sz="4800" dirty="0">
                <a:solidFill>
                  <a:srgbClr val="6E0000"/>
                </a:solidFill>
                <a:latin typeface="Segoe UI" panose="020B0502040204020203" pitchFamily="34" charset="0"/>
              </a:rPr>
              <a:t>Bir yağmur ki, bitirdiği bitki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4800" dirty="0">
                <a:solidFill>
                  <a:srgbClr val="FF0000"/>
                </a:solidFill>
                <a:latin typeface="Segoe UI" panose="020B0502040204020203" pitchFamily="34" charset="0"/>
              </a:rPr>
              <a:t>çiftçilerin </a:t>
            </a:r>
            <a:r>
              <a:rPr lang="tr-TR" sz="4800" dirty="0">
                <a:solidFill>
                  <a:srgbClr val="6E0000"/>
                </a:solidFill>
                <a:latin typeface="Segoe UI" panose="020B0502040204020203" pitchFamily="34" charset="0"/>
              </a:rPr>
              <a:t>hoşuna gider. </a:t>
            </a:r>
          </a:p>
          <a:p>
            <a:pPr algn="ctr">
              <a:lnSpc>
                <a:spcPct val="150000"/>
              </a:lnSpc>
            </a:pPr>
            <a:r>
              <a:rPr lang="ar-AE" sz="4800" dirty="0">
                <a:solidFill>
                  <a:srgbClr val="083772"/>
                </a:solidFill>
                <a:latin typeface="HASENAT" panose="01000600020000020003" pitchFamily="2" charset="-78"/>
              </a:rPr>
              <a:t> كَمَثَلِ غَيْثٍ اَعْجَبَ</a:t>
            </a:r>
            <a:r>
              <a:rPr lang="ar-AE" sz="4800" dirty="0">
                <a:solidFill>
                  <a:srgbClr val="FF0000"/>
                </a:solidFill>
                <a:latin typeface="HASENAT" panose="01000600020000020003" pitchFamily="2" charset="-78"/>
              </a:rPr>
              <a:t> الْكُفَّارَ</a:t>
            </a:r>
            <a:r>
              <a:rPr lang="ar-AE" sz="4800" dirty="0">
                <a:solidFill>
                  <a:srgbClr val="083772"/>
                </a:solidFill>
                <a:latin typeface="HASENAT" panose="01000600020000020003" pitchFamily="2" charset="-78"/>
              </a:rPr>
              <a:t> نَبَاتُهُ </a:t>
            </a:r>
            <a:endParaRPr lang="tr-TR" sz="4800" dirty="0">
              <a:solidFill>
                <a:srgbClr val="083772"/>
              </a:solidFill>
              <a:latin typeface="HASENAT" panose="01000600020000020003" pitchFamily="2" charset="-78"/>
            </a:endParaRPr>
          </a:p>
          <a:p>
            <a:pPr algn="ctr"/>
            <a:r>
              <a:rPr lang="tr-TR" sz="4800" dirty="0">
                <a:solidFill>
                  <a:srgbClr val="083772"/>
                </a:solidFill>
                <a:latin typeface="HASENAT" panose="01000600020000020003" pitchFamily="2" charset="-78"/>
              </a:rPr>
              <a:t>HADİD SURESİ 50.AYET</a:t>
            </a:r>
            <a:endParaRPr lang="tr-TR" sz="8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1754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C75621-7A96-482B-94AE-88F6009DFEE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Kefaret= hatayı örtmek, telafi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322051-3522-4E22-B17B-B8DC5C467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tr-TR" sz="2000" dirty="0">
                <a:solidFill>
                  <a:srgbClr val="696969"/>
                </a:solidFill>
                <a:latin typeface="Segoe UI" panose="020B0502040204020203" pitchFamily="34" charset="0"/>
              </a:rPr>
              <a:t>5.89 - </a:t>
            </a:r>
            <a:r>
              <a:rPr lang="tr-TR" sz="2000" dirty="0">
                <a:solidFill>
                  <a:srgbClr val="6E0000"/>
                </a:solidFill>
                <a:latin typeface="Segoe UI" panose="020B0502040204020203" pitchFamily="34" charset="0"/>
              </a:rPr>
              <a:t>Allah, boş bulunarak ettiğiniz yeminlerle sizi sorumlu tutmaz. Ama bile bile yaptığınız yeminlerle sizi sorumlu tutar. Bu durumda yeminin </a:t>
            </a:r>
            <a:r>
              <a:rPr lang="tr-TR" sz="2000" b="1" dirty="0" err="1">
                <a:solidFill>
                  <a:srgbClr val="FF0000"/>
                </a:solidFill>
                <a:latin typeface="Segoe UI" panose="020B0502040204020203" pitchFamily="34" charset="0"/>
              </a:rPr>
              <a:t>keffareti</a:t>
            </a:r>
            <a:r>
              <a:rPr lang="tr-TR" sz="2000" b="1" dirty="0">
                <a:solidFill>
                  <a:srgbClr val="FF0000"/>
                </a:solidFill>
                <a:latin typeface="Segoe UI" panose="020B0502040204020203" pitchFamily="34" charset="0"/>
              </a:rPr>
              <a:t>,</a:t>
            </a:r>
            <a:r>
              <a:rPr lang="tr-TR" sz="2000" dirty="0">
                <a:solidFill>
                  <a:srgbClr val="6E0000"/>
                </a:solidFill>
                <a:latin typeface="Segoe UI" panose="020B0502040204020203" pitchFamily="34" charset="0"/>
              </a:rPr>
              <a:t> ailenize yedirdiğinizin orta hâllisinden on yoksulu doyurmak, yahut onları giydirmek ya da bir köle azat etmektir. Kim (bu imkânı) bulamazsa, onun </a:t>
            </a:r>
            <a:r>
              <a:rPr lang="tr-TR" sz="2000" b="1" dirty="0" err="1">
                <a:solidFill>
                  <a:srgbClr val="FF0000"/>
                </a:solidFill>
                <a:latin typeface="Segoe UI" panose="020B0502040204020203" pitchFamily="34" charset="0"/>
              </a:rPr>
              <a:t>keffareti</a:t>
            </a:r>
            <a:r>
              <a:rPr lang="tr-TR" sz="2000" b="1" dirty="0">
                <a:solidFill>
                  <a:srgbClr val="FF0000"/>
                </a:solidFill>
                <a:latin typeface="Segoe UI" panose="020B0502040204020203" pitchFamily="34" charset="0"/>
              </a:rPr>
              <a:t> </a:t>
            </a:r>
            <a:r>
              <a:rPr lang="tr-TR" sz="2000" dirty="0">
                <a:solidFill>
                  <a:srgbClr val="6E0000"/>
                </a:solidFill>
                <a:latin typeface="Segoe UI" panose="020B0502040204020203" pitchFamily="34" charset="0"/>
              </a:rPr>
              <a:t>üç gün oruç tutmaktır. İşte yemin ettiğiniz vakit yeminlerinizin </a:t>
            </a:r>
            <a:r>
              <a:rPr lang="tr-TR" sz="2000" b="1" dirty="0" err="1">
                <a:solidFill>
                  <a:srgbClr val="FF0000"/>
                </a:solidFill>
                <a:latin typeface="Segoe UI" panose="020B0502040204020203" pitchFamily="34" charset="0"/>
              </a:rPr>
              <a:t>keffareti</a:t>
            </a:r>
            <a:r>
              <a:rPr lang="tr-TR" sz="2000" b="1" dirty="0">
                <a:solidFill>
                  <a:srgbClr val="FF0000"/>
                </a:solidFill>
                <a:latin typeface="Segoe UI" panose="020B0502040204020203" pitchFamily="34" charset="0"/>
              </a:rPr>
              <a:t> </a:t>
            </a:r>
            <a:r>
              <a:rPr lang="tr-TR" sz="2000" dirty="0">
                <a:solidFill>
                  <a:srgbClr val="6E0000"/>
                </a:solidFill>
                <a:latin typeface="Segoe UI" panose="020B0502040204020203" pitchFamily="34" charset="0"/>
              </a:rPr>
              <a:t>budur. Yeminlerinizi tutun. Allah, size </a:t>
            </a:r>
            <a:r>
              <a:rPr lang="tr-TR" sz="2000" dirty="0" err="1">
                <a:solidFill>
                  <a:srgbClr val="6E0000"/>
                </a:solidFill>
                <a:latin typeface="Segoe UI" panose="020B0502040204020203" pitchFamily="34" charset="0"/>
              </a:rPr>
              <a:t>âyetlerini</a:t>
            </a:r>
            <a:r>
              <a:rPr lang="tr-TR" sz="2000" dirty="0">
                <a:solidFill>
                  <a:srgbClr val="6E0000"/>
                </a:solidFill>
                <a:latin typeface="Segoe UI" panose="020B0502040204020203" pitchFamily="34" charset="0"/>
              </a:rPr>
              <a:t> işte böyle açıklıyor ki </a:t>
            </a:r>
            <a:r>
              <a:rPr lang="tr-TR" sz="2000" b="1" dirty="0">
                <a:solidFill>
                  <a:srgbClr val="6E0000"/>
                </a:solidFill>
                <a:latin typeface="Segoe UI" panose="020B0502040204020203" pitchFamily="34" charset="0"/>
              </a:rPr>
              <a:t>şükredesiniz</a:t>
            </a:r>
            <a:r>
              <a:rPr lang="tr-TR" sz="1800" b="1" dirty="0">
                <a:solidFill>
                  <a:srgbClr val="6E0000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AE" sz="3200" dirty="0">
                <a:solidFill>
                  <a:srgbClr val="083772"/>
                </a:solidFill>
                <a:latin typeface="HASENAT" panose="01000600020000020003" pitchFamily="2" charset="-78"/>
              </a:rPr>
              <a:t>لَا يُؤَاخِذُكُمُ اللّٰهُ بِاللَّغْوِ</a:t>
            </a:r>
            <a:r>
              <a:rPr lang="ar-AE" sz="3200" dirty="0">
                <a:solidFill>
                  <a:srgbClr val="00008B"/>
                </a:solidFill>
                <a:latin typeface="HASENAT" panose="01000600020000020003" pitchFamily="2" charset="-78"/>
              </a:rPr>
              <a:t> فٖى اَيْمَانِكُمْ</a:t>
            </a:r>
            <a:r>
              <a:rPr lang="ar-AE" sz="3200" dirty="0">
                <a:solidFill>
                  <a:srgbClr val="083772"/>
                </a:solidFill>
                <a:latin typeface="HASENAT" panose="01000600020000020003" pitchFamily="2" charset="-78"/>
              </a:rPr>
              <a:t> وَلٰكِنْ يُؤَاخِذُكُمْ بِمَا عَقَّدْتُمُ الْاَيْمَانَ</a:t>
            </a:r>
            <a:r>
              <a:rPr lang="ar-AE" sz="3200" b="1" dirty="0">
                <a:solidFill>
                  <a:srgbClr val="FF0000"/>
                </a:solidFill>
                <a:latin typeface="HASENAT" panose="01000600020000020003" pitchFamily="2" charset="-78"/>
              </a:rPr>
              <a:t> فَكَفَّارَتُهُ </a:t>
            </a:r>
            <a:r>
              <a:rPr lang="ar-AE" sz="3200" dirty="0">
                <a:solidFill>
                  <a:srgbClr val="083772"/>
                </a:solidFill>
                <a:latin typeface="HASENAT" panose="01000600020000020003" pitchFamily="2" charset="-78"/>
              </a:rPr>
              <a:t>اِطْعَامُ عَشَرَةِ مَسَاكٖينَ مِنْ اَوْسَطِ مَا تُطْعِمُونَ اَهْلٖيكُمْ اَوْ كِسْوَتُهُمْ اَوْ تَحْرٖيرُ رَقَبَةٍ فَمَنْ لَمْ يَجِدْ فَصِيَامُ ثَلٰثَةِ اَيَّامٍ ذٰلِكَ</a:t>
            </a:r>
            <a:r>
              <a:rPr lang="ar-AE" sz="3200" b="1" dirty="0">
                <a:solidFill>
                  <a:srgbClr val="FF0000"/>
                </a:solidFill>
                <a:latin typeface="HASENAT" panose="01000600020000020003" pitchFamily="2" charset="-78"/>
              </a:rPr>
              <a:t> كَفَّارَةُ </a:t>
            </a:r>
            <a:r>
              <a:rPr lang="ar-AE" sz="3200" dirty="0">
                <a:solidFill>
                  <a:srgbClr val="083772"/>
                </a:solidFill>
                <a:latin typeface="HASENAT" panose="01000600020000020003" pitchFamily="2" charset="-78"/>
              </a:rPr>
              <a:t>اَيْمَانِكُمْ اِذَا حَلَفْتُمْ وَاحْفَظُوا اَيْمَانَكُمْ كَذٰلِكَ يُبَيِّنُ اللّٰهُ لَكُمْ اٰيَاتِهٖ لَعَلَّكُمْ تَشْكُرُونَ</a:t>
            </a:r>
            <a:br>
              <a:rPr lang="tr-TR" sz="18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sz="18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554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D13010-F4B4-4190-9D64-1AF7A14C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54" y="85207"/>
            <a:ext cx="10208581" cy="9665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ALLAH’IN GÜNAHLARI </a:t>
            </a:r>
            <a:r>
              <a:rPr lang="tr-TR" dirty="0">
                <a:solidFill>
                  <a:srgbClr val="FF0000"/>
                </a:solidFill>
              </a:rPr>
              <a:t>ÖRTMESİ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118604-B072-4946-8E96-D36187674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94" y="1248400"/>
            <a:ext cx="10681995" cy="5161731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tr-TR" sz="8000" dirty="0">
                <a:solidFill>
                  <a:srgbClr val="083772"/>
                </a:solidFill>
                <a:latin typeface="HASENAT" panose="01000600020000020003" pitchFamily="2" charset="-78"/>
              </a:rPr>
              <a:t>  </a:t>
            </a:r>
            <a:r>
              <a:rPr lang="ar-AE" sz="8000" dirty="0">
                <a:solidFill>
                  <a:srgbClr val="083772"/>
                </a:solidFill>
                <a:latin typeface="HASENAT" panose="01000600020000020003" pitchFamily="2" charset="-78"/>
              </a:rPr>
              <a:t>ر</a:t>
            </a:r>
            <a:r>
              <a:rPr lang="ar-AE" sz="11200" dirty="0">
                <a:solidFill>
                  <a:srgbClr val="083772"/>
                </a:solidFill>
                <a:latin typeface="HASENAT" panose="01000600020000020003" pitchFamily="2" charset="-78"/>
              </a:rPr>
              <a:t>بَّنَا اِنَّنَا سَمِعْنَا مُنَادِيًا يُنَادٖى لِلْاٖيمَانِ اَنْ اٰمِنُوا بِرَبِّكُمْ فَاٰمَنَّا رَبَّنَا فَاغْفِرْ لَنَا ذُنُوبَنَا وَ</a:t>
            </a:r>
            <a:r>
              <a:rPr lang="ar-AE" sz="11200" b="1" dirty="0">
                <a:solidFill>
                  <a:srgbClr val="FF0000"/>
                </a:solidFill>
                <a:latin typeface="HASENAT" panose="01000600020000020003" pitchFamily="2" charset="-78"/>
              </a:rPr>
              <a:t>كَفِّرْ</a:t>
            </a:r>
            <a:r>
              <a:rPr lang="ar-AE" sz="11200" dirty="0">
                <a:solidFill>
                  <a:srgbClr val="083772"/>
                </a:solidFill>
                <a:latin typeface="HASENAT" panose="01000600020000020003" pitchFamily="2" charset="-78"/>
              </a:rPr>
              <a:t> عَنَّا سَيِّپَاتِنَا وَتَوَفَّنَا مَعَ الْاَبْرَارِ</a:t>
            </a:r>
            <a:endParaRPr lang="tr-TR" sz="11200" dirty="0">
              <a:solidFill>
                <a:srgbClr val="083772"/>
              </a:solidFill>
              <a:latin typeface="HASENAT" panose="01000600020000020003" pitchFamily="2" charset="-78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tr-TR" sz="8000" dirty="0">
                <a:solidFill>
                  <a:srgbClr val="696969"/>
                </a:solidFill>
                <a:latin typeface="Segoe UI" panose="020B0502040204020203" pitchFamily="34" charset="0"/>
              </a:rPr>
              <a:t> 3.193 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Rabbimiz! Biz, ‘Rabbinize iman </a:t>
            </a:r>
            <a:r>
              <a:rPr lang="tr-TR" sz="8000" dirty="0" err="1">
                <a:solidFill>
                  <a:srgbClr val="6E0000"/>
                </a:solidFill>
                <a:latin typeface="Segoe UI" panose="020B0502040204020203" pitchFamily="34" charset="0"/>
              </a:rPr>
              <a:t>edin'diye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 imana çağıran bir davetçi işittik, hemen iman ettik. Rabbimiz! Günahlarımızı bağışla. </a:t>
            </a:r>
            <a:r>
              <a:rPr lang="tr-TR" sz="8000" b="1" dirty="0">
                <a:solidFill>
                  <a:srgbClr val="FF0000"/>
                </a:solidFill>
                <a:latin typeface="Segoe UI" panose="020B0502040204020203" pitchFamily="34" charset="0"/>
              </a:rPr>
              <a:t>Kötülüklerimizi ört. 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Canımızı iyilerle beraber al.</a:t>
            </a:r>
          </a:p>
          <a:p>
            <a:pPr algn="ctr">
              <a:lnSpc>
                <a:spcPct val="120000"/>
              </a:lnSpc>
            </a:pPr>
            <a:endParaRPr lang="tr-TR" sz="8000" dirty="0">
              <a:solidFill>
                <a:srgbClr val="6E0000"/>
              </a:solidFill>
              <a:latin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ar-AE" sz="11200" dirty="0">
                <a:solidFill>
                  <a:srgbClr val="083772"/>
                </a:solidFill>
                <a:latin typeface="HASENAT" panose="01000600020000020003" pitchFamily="2" charset="-78"/>
              </a:rPr>
              <a:t>انْ تَجْتَنِبُوا كَبَائِرَ مَا تُنْهَوْنَ عَنْهُ </a:t>
            </a:r>
            <a:r>
              <a:rPr lang="ar-AE" sz="11200" b="1" dirty="0">
                <a:solidFill>
                  <a:srgbClr val="FF0000"/>
                </a:solidFill>
                <a:latin typeface="HASENAT" panose="01000600020000020003" pitchFamily="2" charset="-78"/>
              </a:rPr>
              <a:t>نُكَفِّرْ </a:t>
            </a:r>
            <a:r>
              <a:rPr lang="ar-AE" sz="11200" dirty="0">
                <a:solidFill>
                  <a:srgbClr val="083772"/>
                </a:solidFill>
                <a:latin typeface="HASENAT" panose="01000600020000020003" pitchFamily="2" charset="-78"/>
              </a:rPr>
              <a:t>عَنْكُمْ سَيِّپَاتِكُمْ وَنُدْخِلْكُمْ مُدْخَلًا كَرٖيمًا</a:t>
            </a:r>
            <a:br>
              <a:rPr lang="ar-AE" sz="80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80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tr-TR" sz="8000" dirty="0">
                <a:solidFill>
                  <a:srgbClr val="696969"/>
                </a:solidFill>
                <a:latin typeface="Segoe UI" panose="020B0502040204020203" pitchFamily="34" charset="0"/>
              </a:rPr>
              <a:t>4.31 - 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Eğer size yasaklanan (günah)</a:t>
            </a:r>
            <a:r>
              <a:rPr lang="tr-TR" sz="8000" dirty="0" err="1">
                <a:solidFill>
                  <a:srgbClr val="6E0000"/>
                </a:solidFill>
                <a:latin typeface="Segoe UI" panose="020B0502040204020203" pitchFamily="34" charset="0"/>
              </a:rPr>
              <a:t>ların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 büyüklerinden kaçınırsanız, sizin </a:t>
            </a:r>
            <a:r>
              <a:rPr lang="tr-TR" sz="8000" b="1" dirty="0">
                <a:solidFill>
                  <a:srgbClr val="FF0000"/>
                </a:solidFill>
                <a:latin typeface="Segoe UI" panose="020B0502040204020203" pitchFamily="34" charset="0"/>
              </a:rPr>
              <a:t>küçük günahlarınızı örteriz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 ve sizi güzel bir yere koyarız.</a:t>
            </a:r>
          </a:p>
          <a:p>
            <a:pPr marL="0" indent="0" algn="ctr">
              <a:lnSpc>
                <a:spcPct val="120000"/>
              </a:lnSpc>
              <a:buNone/>
            </a:pPr>
            <a:endParaRPr lang="tr-TR" sz="8000" dirty="0">
              <a:solidFill>
                <a:srgbClr val="6E0000"/>
              </a:solidFill>
              <a:latin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ar-AE" sz="11200" dirty="0">
                <a:solidFill>
                  <a:srgbClr val="083772"/>
                </a:solidFill>
                <a:latin typeface="HASENAT" panose="01000600020000020003" pitchFamily="2" charset="-78"/>
              </a:rPr>
              <a:t>ل</a:t>
            </a:r>
            <a:r>
              <a:rPr lang="ar-AE" sz="11200" b="1" dirty="0">
                <a:solidFill>
                  <a:srgbClr val="FF0000"/>
                </a:solidFill>
                <a:latin typeface="HASENAT" panose="01000600020000020003" pitchFamily="2" charset="-78"/>
              </a:rPr>
              <a:t>يُكَفِّرَ</a:t>
            </a:r>
            <a:r>
              <a:rPr lang="ar-AE" sz="11200" dirty="0">
                <a:solidFill>
                  <a:srgbClr val="083772"/>
                </a:solidFill>
                <a:latin typeface="HASENAT" panose="01000600020000020003" pitchFamily="2" charset="-78"/>
              </a:rPr>
              <a:t> اللّٰهُ عَنْهُمْ اَسْوَاَ الَّذٖى عَمِلُوا وَيَجْزِيَهُمْ اَجْرَهُمْ بِاَحْسَنِ الَّذٖى كَانُوا يَعْمَلُونَ</a:t>
            </a:r>
            <a:br>
              <a:rPr lang="ar-AE" sz="80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80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tr-TR" sz="8000" dirty="0">
                <a:solidFill>
                  <a:srgbClr val="696969"/>
                </a:solidFill>
                <a:latin typeface="Segoe UI" panose="020B0502040204020203" pitchFamily="34" charset="0"/>
              </a:rPr>
              <a:t>39.35 - 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Allah, işlediklerinin en </a:t>
            </a:r>
            <a:r>
              <a:rPr lang="tr-TR" sz="8000" b="1" dirty="0">
                <a:solidFill>
                  <a:srgbClr val="FF0000"/>
                </a:solidFill>
                <a:latin typeface="Segoe UI" panose="020B0502040204020203" pitchFamily="34" charset="0"/>
              </a:rPr>
              <a:t>kötüsünü örtmek </a:t>
            </a:r>
            <a:r>
              <a:rPr lang="tr-TR" sz="8000" dirty="0">
                <a:solidFill>
                  <a:srgbClr val="6E0000"/>
                </a:solidFill>
                <a:latin typeface="Segoe UI" panose="020B0502040204020203" pitchFamily="34" charset="0"/>
              </a:rPr>
              <a:t>ve onlara yaptıklarının en güzeli ile karşılık vermek için (onları böyle mükâfatlandırdı).</a:t>
            </a:r>
            <a:br>
              <a:rPr lang="tr-TR" sz="80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sz="80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br>
              <a:rPr lang="tr-TR" sz="18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18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18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2521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AFA546F5-877C-4FA6-8F3A-FBF50C091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 flipV="1">
            <a:off x="9897271" y="5257797"/>
            <a:ext cx="45719" cy="1131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tr-TR" dirty="0"/>
          </a:p>
        </p:txBody>
      </p:sp>
      <p:graphicFrame>
        <p:nvGraphicFramePr>
          <p:cNvPr id="7" name="Diyagram 6">
            <a:extLst>
              <a:ext uri="{FF2B5EF4-FFF2-40B4-BE49-F238E27FC236}">
                <a16:creationId xmlns:a16="http://schemas.microsoft.com/office/drawing/2014/main" id="{ED7F65C5-1A85-48FA-888A-CBA5D678A4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492463"/>
              </p:ext>
            </p:extLst>
          </p:nvPr>
        </p:nvGraphicFramePr>
        <p:xfrm>
          <a:off x="923278" y="514905"/>
          <a:ext cx="9236721" cy="5623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6412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224CD01A-ECC7-4D45-880F-0BBA7E008E5F}"/>
              </a:ext>
            </a:extLst>
          </p:cNvPr>
          <p:cNvGrpSpPr/>
          <p:nvPr/>
        </p:nvGrpSpPr>
        <p:grpSpPr>
          <a:xfrm>
            <a:off x="2859179" y="859576"/>
            <a:ext cx="6473641" cy="4503402"/>
            <a:chOff x="2799306" y="906710"/>
            <a:chExt cx="6473641" cy="4503402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" name="Serbest Form: Şekil 2">
              <a:extLst>
                <a:ext uri="{FF2B5EF4-FFF2-40B4-BE49-F238E27FC236}">
                  <a16:creationId xmlns:a16="http://schemas.microsoft.com/office/drawing/2014/main" id="{E53DD2B7-0BE1-4CA7-8DA0-A1E37DD3299A}"/>
                </a:ext>
              </a:extLst>
            </p:cNvPr>
            <p:cNvSpPr/>
            <p:nvPr/>
          </p:nvSpPr>
          <p:spPr>
            <a:xfrm>
              <a:off x="4628814" y="906710"/>
              <a:ext cx="2814626" cy="1876417"/>
            </a:xfrm>
            <a:custGeom>
              <a:avLst/>
              <a:gdLst>
                <a:gd name="connsiteX0" fmla="*/ 0 w 2814626"/>
                <a:gd name="connsiteY0" fmla="*/ 187642 h 1876417"/>
                <a:gd name="connsiteX1" fmla="*/ 187642 w 2814626"/>
                <a:gd name="connsiteY1" fmla="*/ 0 h 1876417"/>
                <a:gd name="connsiteX2" fmla="*/ 2626984 w 2814626"/>
                <a:gd name="connsiteY2" fmla="*/ 0 h 1876417"/>
                <a:gd name="connsiteX3" fmla="*/ 2814626 w 2814626"/>
                <a:gd name="connsiteY3" fmla="*/ 187642 h 1876417"/>
                <a:gd name="connsiteX4" fmla="*/ 2814626 w 2814626"/>
                <a:gd name="connsiteY4" fmla="*/ 1688775 h 1876417"/>
                <a:gd name="connsiteX5" fmla="*/ 2626984 w 2814626"/>
                <a:gd name="connsiteY5" fmla="*/ 1876417 h 1876417"/>
                <a:gd name="connsiteX6" fmla="*/ 187642 w 2814626"/>
                <a:gd name="connsiteY6" fmla="*/ 1876417 h 1876417"/>
                <a:gd name="connsiteX7" fmla="*/ 0 w 2814626"/>
                <a:gd name="connsiteY7" fmla="*/ 1688775 h 1876417"/>
                <a:gd name="connsiteX8" fmla="*/ 0 w 2814626"/>
                <a:gd name="connsiteY8" fmla="*/ 187642 h 187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4626" h="1876417">
                  <a:moveTo>
                    <a:pt x="0" y="187642"/>
                  </a:moveTo>
                  <a:cubicBezTo>
                    <a:pt x="0" y="84010"/>
                    <a:pt x="84010" y="0"/>
                    <a:pt x="187642" y="0"/>
                  </a:cubicBezTo>
                  <a:lnTo>
                    <a:pt x="2626984" y="0"/>
                  </a:lnTo>
                  <a:cubicBezTo>
                    <a:pt x="2730616" y="0"/>
                    <a:pt x="2814626" y="84010"/>
                    <a:pt x="2814626" y="187642"/>
                  </a:cubicBezTo>
                  <a:lnTo>
                    <a:pt x="2814626" y="1688775"/>
                  </a:lnTo>
                  <a:cubicBezTo>
                    <a:pt x="2814626" y="1792407"/>
                    <a:pt x="2730616" y="1876417"/>
                    <a:pt x="2626984" y="1876417"/>
                  </a:cubicBezTo>
                  <a:lnTo>
                    <a:pt x="187642" y="1876417"/>
                  </a:lnTo>
                  <a:cubicBezTo>
                    <a:pt x="84010" y="1876417"/>
                    <a:pt x="0" y="1792407"/>
                    <a:pt x="0" y="1688775"/>
                  </a:cubicBezTo>
                  <a:lnTo>
                    <a:pt x="0" y="1876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358" tIns="207358" rIns="207358" bIns="207358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4000" i="1" kern="12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KÜFÜR</a:t>
              </a:r>
            </a:p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4000" i="1" kern="12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(ZIT </a:t>
              </a:r>
              <a:r>
                <a:rPr lang="tr-TR" sz="4000" kern="12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MANA)</a:t>
              </a:r>
            </a:p>
          </p:txBody>
        </p:sp>
        <p:sp>
          <p:nvSpPr>
            <p:cNvPr id="5" name="Serbest Form: Şekil 4">
              <a:extLst>
                <a:ext uri="{FF2B5EF4-FFF2-40B4-BE49-F238E27FC236}">
                  <a16:creationId xmlns:a16="http://schemas.microsoft.com/office/drawing/2014/main" id="{C1D60EDF-FE4E-40F5-9C9A-097BF911681F}"/>
                </a:ext>
              </a:extLst>
            </p:cNvPr>
            <p:cNvSpPr/>
            <p:nvPr/>
          </p:nvSpPr>
          <p:spPr>
            <a:xfrm>
              <a:off x="4206620" y="2783128"/>
              <a:ext cx="1829507" cy="75056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829507" y="0"/>
                  </a:moveTo>
                  <a:lnTo>
                    <a:pt x="1829507" y="375283"/>
                  </a:lnTo>
                  <a:lnTo>
                    <a:pt x="0" y="375283"/>
                  </a:lnTo>
                  <a:lnTo>
                    <a:pt x="0" y="750567"/>
                  </a:lnTo>
                </a:path>
              </a:pathLst>
            </a:cu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Serbest Form: Şekil 5">
              <a:extLst>
                <a:ext uri="{FF2B5EF4-FFF2-40B4-BE49-F238E27FC236}">
                  <a16:creationId xmlns:a16="http://schemas.microsoft.com/office/drawing/2014/main" id="{B2595487-50C1-4D6E-996E-18B6051CFB9D}"/>
                </a:ext>
              </a:extLst>
            </p:cNvPr>
            <p:cNvSpPr/>
            <p:nvPr/>
          </p:nvSpPr>
          <p:spPr>
            <a:xfrm>
              <a:off x="2799306" y="3533695"/>
              <a:ext cx="2814626" cy="1876417"/>
            </a:xfrm>
            <a:custGeom>
              <a:avLst/>
              <a:gdLst>
                <a:gd name="connsiteX0" fmla="*/ 0 w 2814626"/>
                <a:gd name="connsiteY0" fmla="*/ 187642 h 1876417"/>
                <a:gd name="connsiteX1" fmla="*/ 187642 w 2814626"/>
                <a:gd name="connsiteY1" fmla="*/ 0 h 1876417"/>
                <a:gd name="connsiteX2" fmla="*/ 2626984 w 2814626"/>
                <a:gd name="connsiteY2" fmla="*/ 0 h 1876417"/>
                <a:gd name="connsiteX3" fmla="*/ 2814626 w 2814626"/>
                <a:gd name="connsiteY3" fmla="*/ 187642 h 1876417"/>
                <a:gd name="connsiteX4" fmla="*/ 2814626 w 2814626"/>
                <a:gd name="connsiteY4" fmla="*/ 1688775 h 1876417"/>
                <a:gd name="connsiteX5" fmla="*/ 2626984 w 2814626"/>
                <a:gd name="connsiteY5" fmla="*/ 1876417 h 1876417"/>
                <a:gd name="connsiteX6" fmla="*/ 187642 w 2814626"/>
                <a:gd name="connsiteY6" fmla="*/ 1876417 h 1876417"/>
                <a:gd name="connsiteX7" fmla="*/ 0 w 2814626"/>
                <a:gd name="connsiteY7" fmla="*/ 1688775 h 1876417"/>
                <a:gd name="connsiteX8" fmla="*/ 0 w 2814626"/>
                <a:gd name="connsiteY8" fmla="*/ 187642 h 187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4626" h="1876417">
                  <a:moveTo>
                    <a:pt x="0" y="187642"/>
                  </a:moveTo>
                  <a:cubicBezTo>
                    <a:pt x="0" y="84010"/>
                    <a:pt x="84010" y="0"/>
                    <a:pt x="187642" y="0"/>
                  </a:cubicBezTo>
                  <a:lnTo>
                    <a:pt x="2626984" y="0"/>
                  </a:lnTo>
                  <a:cubicBezTo>
                    <a:pt x="2730616" y="0"/>
                    <a:pt x="2814626" y="84010"/>
                    <a:pt x="2814626" y="187642"/>
                  </a:cubicBezTo>
                  <a:lnTo>
                    <a:pt x="2814626" y="1688775"/>
                  </a:lnTo>
                  <a:cubicBezTo>
                    <a:pt x="2814626" y="1792407"/>
                    <a:pt x="2730616" y="1876417"/>
                    <a:pt x="2626984" y="1876417"/>
                  </a:cubicBezTo>
                  <a:lnTo>
                    <a:pt x="187642" y="1876417"/>
                  </a:lnTo>
                  <a:cubicBezTo>
                    <a:pt x="84010" y="1876417"/>
                    <a:pt x="0" y="1792407"/>
                    <a:pt x="0" y="1688775"/>
                  </a:cubicBezTo>
                  <a:lnTo>
                    <a:pt x="0" y="187642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358" tIns="207358" rIns="207358" bIns="207358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4000" kern="12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İMAN</a:t>
              </a:r>
            </a:p>
          </p:txBody>
        </p:sp>
        <p:sp>
          <p:nvSpPr>
            <p:cNvPr id="7" name="Serbest Form: Şekil 6">
              <a:extLst>
                <a:ext uri="{FF2B5EF4-FFF2-40B4-BE49-F238E27FC236}">
                  <a16:creationId xmlns:a16="http://schemas.microsoft.com/office/drawing/2014/main" id="{1D68E7F2-0685-4A12-BDB7-07583E7F7D57}"/>
                </a:ext>
              </a:extLst>
            </p:cNvPr>
            <p:cNvSpPr/>
            <p:nvPr/>
          </p:nvSpPr>
          <p:spPr>
            <a:xfrm>
              <a:off x="6036127" y="2783128"/>
              <a:ext cx="1829507" cy="75056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75283"/>
                  </a:lnTo>
                  <a:lnTo>
                    <a:pt x="1829507" y="375283"/>
                  </a:lnTo>
                  <a:lnTo>
                    <a:pt x="1829507" y="750567"/>
                  </a:lnTo>
                </a:path>
              </a:pathLst>
            </a:cu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Serbest Form: Şekil 7">
              <a:extLst>
                <a:ext uri="{FF2B5EF4-FFF2-40B4-BE49-F238E27FC236}">
                  <a16:creationId xmlns:a16="http://schemas.microsoft.com/office/drawing/2014/main" id="{51B212FD-FEFE-4F35-940A-746595FAD171}"/>
                </a:ext>
              </a:extLst>
            </p:cNvPr>
            <p:cNvSpPr/>
            <p:nvPr/>
          </p:nvSpPr>
          <p:spPr>
            <a:xfrm>
              <a:off x="6458321" y="3533695"/>
              <a:ext cx="2814626" cy="1876417"/>
            </a:xfrm>
            <a:custGeom>
              <a:avLst/>
              <a:gdLst>
                <a:gd name="connsiteX0" fmla="*/ 0 w 2814626"/>
                <a:gd name="connsiteY0" fmla="*/ 187642 h 1876417"/>
                <a:gd name="connsiteX1" fmla="*/ 187642 w 2814626"/>
                <a:gd name="connsiteY1" fmla="*/ 0 h 1876417"/>
                <a:gd name="connsiteX2" fmla="*/ 2626984 w 2814626"/>
                <a:gd name="connsiteY2" fmla="*/ 0 h 1876417"/>
                <a:gd name="connsiteX3" fmla="*/ 2814626 w 2814626"/>
                <a:gd name="connsiteY3" fmla="*/ 187642 h 1876417"/>
                <a:gd name="connsiteX4" fmla="*/ 2814626 w 2814626"/>
                <a:gd name="connsiteY4" fmla="*/ 1688775 h 1876417"/>
                <a:gd name="connsiteX5" fmla="*/ 2626984 w 2814626"/>
                <a:gd name="connsiteY5" fmla="*/ 1876417 h 1876417"/>
                <a:gd name="connsiteX6" fmla="*/ 187642 w 2814626"/>
                <a:gd name="connsiteY6" fmla="*/ 1876417 h 1876417"/>
                <a:gd name="connsiteX7" fmla="*/ 0 w 2814626"/>
                <a:gd name="connsiteY7" fmla="*/ 1688775 h 1876417"/>
                <a:gd name="connsiteX8" fmla="*/ 0 w 2814626"/>
                <a:gd name="connsiteY8" fmla="*/ 187642 h 187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4626" h="1876417">
                  <a:moveTo>
                    <a:pt x="0" y="187642"/>
                  </a:moveTo>
                  <a:cubicBezTo>
                    <a:pt x="0" y="84010"/>
                    <a:pt x="84010" y="0"/>
                    <a:pt x="187642" y="0"/>
                  </a:cubicBezTo>
                  <a:lnTo>
                    <a:pt x="2626984" y="0"/>
                  </a:lnTo>
                  <a:cubicBezTo>
                    <a:pt x="2730616" y="0"/>
                    <a:pt x="2814626" y="84010"/>
                    <a:pt x="2814626" y="187642"/>
                  </a:cubicBezTo>
                  <a:lnTo>
                    <a:pt x="2814626" y="1688775"/>
                  </a:lnTo>
                  <a:cubicBezTo>
                    <a:pt x="2814626" y="1792407"/>
                    <a:pt x="2730616" y="1876417"/>
                    <a:pt x="2626984" y="1876417"/>
                  </a:cubicBezTo>
                  <a:lnTo>
                    <a:pt x="187642" y="1876417"/>
                  </a:lnTo>
                  <a:cubicBezTo>
                    <a:pt x="84010" y="1876417"/>
                    <a:pt x="0" y="1792407"/>
                    <a:pt x="0" y="1688775"/>
                  </a:cubicBezTo>
                  <a:lnTo>
                    <a:pt x="0" y="187642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358" tIns="207358" rIns="207358" bIns="207358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4000" kern="12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ŞÜKÜR</a:t>
              </a:r>
            </a:p>
          </p:txBody>
        </p:sp>
      </p:grpSp>
      <p:sp>
        <p:nvSpPr>
          <p:cNvPr id="17" name="Ok: Aşağı 16">
            <a:extLst>
              <a:ext uri="{FF2B5EF4-FFF2-40B4-BE49-F238E27FC236}">
                <a16:creationId xmlns:a16="http://schemas.microsoft.com/office/drawing/2014/main" id="{0CCF55CD-FA65-4190-A0DE-A21D23CC559C}"/>
              </a:ext>
            </a:extLst>
          </p:cNvPr>
          <p:cNvSpPr/>
          <p:nvPr/>
        </p:nvSpPr>
        <p:spPr>
          <a:xfrm rot="19563244">
            <a:off x="6859307" y="2773701"/>
            <a:ext cx="554982" cy="750567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Ok: Aşağı 17">
            <a:extLst>
              <a:ext uri="{FF2B5EF4-FFF2-40B4-BE49-F238E27FC236}">
                <a16:creationId xmlns:a16="http://schemas.microsoft.com/office/drawing/2014/main" id="{52D81487-528F-4DEC-AA92-BAAFC0096275}"/>
              </a:ext>
            </a:extLst>
          </p:cNvPr>
          <p:cNvSpPr/>
          <p:nvPr/>
        </p:nvSpPr>
        <p:spPr>
          <a:xfrm rot="1764416">
            <a:off x="4864230" y="2783127"/>
            <a:ext cx="575035" cy="750567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812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B1E93F-A80E-424A-AF80-D311B86FE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906" y="332672"/>
            <a:ext cx="9658165" cy="7947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İMAN’IN ZIDDI OLARAK KÜFÜR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1A9198-853F-4BD7-BCE7-0EA9AB994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889" y="1127464"/>
            <a:ext cx="11114201" cy="526445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tr-TR" sz="1800" dirty="0">
                <a:latin typeface="Arial" panose="020B0604020202020204" pitchFamily="34" charset="0"/>
              </a:rPr>
              <a:t> </a:t>
            </a:r>
            <a:r>
              <a:rPr lang="tr-TR" sz="18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1800" b="1" dirty="0">
                <a:solidFill>
                  <a:srgbClr val="80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33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33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ar-AE" sz="3300" b="0" dirty="0">
                <a:solidFill>
                  <a:srgbClr val="083772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اَمْ تُرٖيدُونَ اَنْ تَسْپَلُوا رَسُولَكُمْ كَمَا سُئِلَ مُوسٰى مِنْ قَبْلُ وَمَنْ يَتَبَدَّلِ </a:t>
            </a:r>
            <a:r>
              <a:rPr lang="ar-AE" sz="3300" dirty="0">
                <a:solidFill>
                  <a:srgbClr val="FF0000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الْكُفْر</a:t>
            </a:r>
            <a:r>
              <a:rPr lang="ar-AE" sz="3300" b="0" dirty="0">
                <a:solidFill>
                  <a:srgbClr val="083772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َ بِالْاٖيمَانِ فَقَدْ ضَلَّ سَوَاءَ السَّبٖيلِ</a:t>
            </a:r>
            <a:br>
              <a:rPr lang="ar-AE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srgbClr val="696969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2.108 - </a:t>
            </a:r>
            <a:r>
              <a:rPr lang="tr-TR" sz="2100" b="0" dirty="0">
                <a:solidFill>
                  <a:srgbClr val="6E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Yoksa daha önce Mûsâ'nın sorguya çekildiği gibi, siz de peygamberinizi sorguya çekmek mi istiyorsunuz? Her </a:t>
            </a:r>
            <a:r>
              <a:rPr lang="tr-TR" sz="2100" b="1" dirty="0">
                <a:solidFill>
                  <a:srgbClr val="FF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kim imanı küfre değişirse</a:t>
            </a:r>
            <a:r>
              <a:rPr lang="tr-TR" sz="2100" b="0" dirty="0">
                <a:solidFill>
                  <a:srgbClr val="6E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, o artık doğru yoldan sapmış olur.</a:t>
            </a:r>
          </a:p>
          <a:p>
            <a:pPr algn="ctr"/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2100" b="1" dirty="0">
                <a:solidFill>
                  <a:srgbClr val="80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33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ar-AE" sz="3300" b="0" dirty="0">
                <a:solidFill>
                  <a:srgbClr val="083772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وَدَّ كَثٖيرٌ مِنْ اَهْلِ الْكِتَابِ لَوْ يَرُدُّونَكُمْ مِنْ بَعْدِ اٖيمَانِكُمْ</a:t>
            </a:r>
            <a:r>
              <a:rPr lang="ar-AE" sz="3300" b="1" dirty="0">
                <a:solidFill>
                  <a:srgbClr val="FF0000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 كُفَّارًا </a:t>
            </a:r>
            <a:r>
              <a:rPr lang="ar-AE" sz="3300" b="0" dirty="0">
                <a:solidFill>
                  <a:srgbClr val="083772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حَسَدًا مِنْ عِنْدِ اَنْفُسِهِمْ مِنْ بَعْدِ مَا تَبَيَّنَ لَهُمُ الْحَقُّ فَاعْفُوا وَاصْفَحُوا حَتّٰى يَاْتِىَ اللّٰهُ بِاَمْرِهٖ اِنَّ اللّٰهَ عَلٰى كُلِّ شَیْءٍ قَدٖيرٌ</a:t>
            </a:r>
            <a:br>
              <a:rPr lang="ar-AE" sz="33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srgbClr val="696969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2.109 - </a:t>
            </a:r>
            <a:r>
              <a:rPr lang="tr-TR" sz="2100" b="0" dirty="0">
                <a:solidFill>
                  <a:srgbClr val="6E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Kitap ehlinden birçoğu, hak kendilerine belirdikten sonra dahi, içlerindeki kıskançlıktan ötürü sizi,</a:t>
            </a:r>
            <a:r>
              <a:rPr lang="tr-TR" sz="2100" b="1" dirty="0">
                <a:solidFill>
                  <a:srgbClr val="FF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</a:p>
          <a:p>
            <a:pPr algn="ctr"/>
            <a:r>
              <a:rPr lang="tr-TR" sz="2100" b="1" dirty="0">
                <a:solidFill>
                  <a:srgbClr val="FF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imanınızdan sonra küfre </a:t>
            </a:r>
            <a:r>
              <a:rPr lang="tr-TR" sz="2100" b="0" dirty="0">
                <a:solidFill>
                  <a:srgbClr val="6E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döndürmek isterler.  </a:t>
            </a: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2100" b="1" dirty="0">
                <a:solidFill>
                  <a:srgbClr val="80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33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ar-AE" sz="3300" b="0" dirty="0">
                <a:solidFill>
                  <a:srgbClr val="083772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مَنْ كَفَرَ بِاللّٰهِ مِنْ بَعْدِ اٖيمَانِهٖ اِلَّا مَنْ اُكْرِهَ وَقَلْبُهُ مُطْمَئِنٌّ بِالْاٖيمَانِ وَلٰكِنْ مَنْ شَرَحَ ب</a:t>
            </a:r>
            <a:r>
              <a:rPr lang="ar-AE" sz="3300" b="1" dirty="0">
                <a:solidFill>
                  <a:srgbClr val="FF0000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الْكُفْرِ</a:t>
            </a:r>
            <a:r>
              <a:rPr lang="ar-AE" sz="3300" b="0" dirty="0">
                <a:solidFill>
                  <a:srgbClr val="083772"/>
                </a:solidFill>
                <a:highlight>
                  <a:srgbClr val="EEEEEE"/>
                </a:highlight>
                <a:latin typeface="HASENAT" panose="01000600020000020003" pitchFamily="2" charset="-78"/>
              </a:rPr>
              <a:t> صَدْرًا فَعَلَيْهِمْ غَضَبٌ مِنَ اللّٰهِ وَلَهُمْ عَذَابٌ عَظٖيمٌ</a:t>
            </a:r>
            <a:br>
              <a:rPr lang="ar-AE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 </a:t>
            </a: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r>
              <a:rPr lang="tr-TR" sz="2100" b="0" dirty="0">
                <a:solidFill>
                  <a:srgbClr val="696969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16.106 - </a:t>
            </a:r>
            <a:r>
              <a:rPr lang="tr-TR" sz="2100" b="0" dirty="0">
                <a:solidFill>
                  <a:srgbClr val="6E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Kalbi imanla dolu olduğu hâlde zorlanan kimse hariç, </a:t>
            </a:r>
            <a:r>
              <a:rPr lang="tr-TR" sz="2100" b="1" dirty="0">
                <a:solidFill>
                  <a:srgbClr val="FF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inandıktan sonra Allah'ı inkâr eden </a:t>
            </a:r>
            <a:r>
              <a:rPr lang="tr-TR" sz="2100" b="0" dirty="0">
                <a:solidFill>
                  <a:srgbClr val="6E0000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  <a:t>ve böylece göğsünü küfre açanlara Allah'tan gazap iner ve onlar için büyük bir azap vardır.</a:t>
            </a:r>
            <a:br>
              <a:rPr lang="tr-TR" sz="2100" b="0" dirty="0">
                <a:solidFill>
                  <a:prstClr val="black"/>
                </a:solidFill>
                <a:highlight>
                  <a:srgbClr val="EEEEEE"/>
                </a:highlight>
                <a:latin typeface="Segoe UI" panose="020B0502040204020203" pitchFamily="34" charset="0"/>
              </a:rPr>
            </a:br>
            <a:endParaRPr lang="tr-TR" sz="2100" b="0" dirty="0">
              <a:solidFill>
                <a:prstClr val="black"/>
              </a:solidFill>
              <a:highlight>
                <a:srgbClr val="EEEEEE"/>
              </a:highlight>
              <a:latin typeface="Segoe UI" panose="020B0502040204020203" pitchFamily="34" charset="0"/>
            </a:endParaRP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6350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E57CFF-6459-48B7-8637-92B40E6B41C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ŞÜKÜR’ÜN ZIDDI OLARAK KÜFÜR(1)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F444F3-448F-46F7-A974-3090D8452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b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 2 - Bakara Suresi - Ayet 152  </a:t>
            </a:r>
            <a:b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b="0" dirty="0">
                <a:solidFill>
                  <a:srgbClr val="083772"/>
                </a:solidFill>
                <a:latin typeface="HASENAT" panose="01000600020000020003" pitchFamily="2" charset="-78"/>
              </a:rPr>
              <a:t>فَاذْكُرُونٖى اَذْكُرْكُمْ وَاشْكُرُوا لٖى وَلَا </a:t>
            </a:r>
            <a:r>
              <a:rPr lang="ar-AE" b="0" dirty="0">
                <a:solidFill>
                  <a:srgbClr val="FF0000"/>
                </a:solidFill>
                <a:latin typeface="HASENAT" panose="01000600020000020003" pitchFamily="2" charset="-78"/>
              </a:rPr>
              <a:t>تَكْفُرُونِ</a:t>
            </a:r>
            <a:br>
              <a:rPr lang="ar-AE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srgbClr val="696969"/>
                </a:solidFill>
                <a:latin typeface="Segoe UI" panose="020B0502040204020203" pitchFamily="34" charset="0"/>
              </a:rPr>
              <a:t>2.152 - 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Öyleyse yalnız beni anın ki ben de sizi anayım. Bana şükredin, sakın </a:t>
            </a:r>
            <a:r>
              <a:rPr lang="tr-TR" sz="1800" b="1" dirty="0">
                <a:solidFill>
                  <a:srgbClr val="FF0000"/>
                </a:solidFill>
                <a:latin typeface="Segoe UI" panose="020B0502040204020203" pitchFamily="34" charset="0"/>
              </a:rPr>
              <a:t>nankörlük etmeyin.</a:t>
            </a:r>
            <a:br>
              <a:rPr lang="tr-TR" sz="1800" b="1" dirty="0">
                <a:solidFill>
                  <a:srgbClr val="FF0000"/>
                </a:solidFill>
                <a:latin typeface="Segoe UI" panose="020B0502040204020203" pitchFamily="34" charset="0"/>
              </a:rPr>
            </a:b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b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  4 - Nisa Suresi - Ayet 37  </a:t>
            </a:r>
            <a:b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1800" b="0" dirty="0">
                <a:solidFill>
                  <a:srgbClr val="083772"/>
                </a:solidFill>
                <a:latin typeface="HASENAT" panose="01000600020000020003" pitchFamily="2" charset="-78"/>
              </a:rPr>
              <a:t>ا</a:t>
            </a:r>
            <a:r>
              <a:rPr lang="ar-AE" b="0" dirty="0">
                <a:solidFill>
                  <a:srgbClr val="083772"/>
                </a:solidFill>
                <a:latin typeface="HASENAT" panose="01000600020000020003" pitchFamily="2" charset="-78"/>
              </a:rPr>
              <a:t>لَّذٖينَ يَبْخَلُونَ وَيَاْمُرُونَ النَّاسَ بِالْبُخْلِ وَ</a:t>
            </a:r>
            <a:r>
              <a:rPr lang="ar-AE" b="1" dirty="0">
                <a:solidFill>
                  <a:srgbClr val="FF0000"/>
                </a:solidFill>
                <a:latin typeface="HASENAT" panose="01000600020000020003" pitchFamily="2" charset="-78"/>
              </a:rPr>
              <a:t>يَكْتُمُونَ</a:t>
            </a:r>
            <a:r>
              <a:rPr lang="ar-AE" b="0" dirty="0">
                <a:solidFill>
                  <a:srgbClr val="083772"/>
                </a:solidFill>
                <a:latin typeface="HASENAT" panose="01000600020000020003" pitchFamily="2" charset="-78"/>
              </a:rPr>
              <a:t> مَا اٰتٰیهُمُ اللّٰهُ مِنْ فَضْلِهٖ وَاَعْتَدْنَا </a:t>
            </a:r>
            <a:r>
              <a:rPr lang="ar-AE" b="1" dirty="0">
                <a:solidFill>
                  <a:srgbClr val="FF0000"/>
                </a:solidFill>
                <a:latin typeface="HASENAT" panose="01000600020000020003" pitchFamily="2" charset="-78"/>
              </a:rPr>
              <a:t>لِلْكَافِرٖينَ </a:t>
            </a:r>
            <a:r>
              <a:rPr lang="ar-AE" b="0" dirty="0">
                <a:solidFill>
                  <a:srgbClr val="083772"/>
                </a:solidFill>
                <a:latin typeface="HASENAT" panose="01000600020000020003" pitchFamily="2" charset="-78"/>
              </a:rPr>
              <a:t>عَذَابًا مُهٖينًا</a:t>
            </a:r>
            <a:br>
              <a:rPr lang="ar-AE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srgbClr val="696969"/>
                </a:solidFill>
                <a:latin typeface="Segoe UI" panose="020B0502040204020203" pitchFamily="34" charset="0"/>
              </a:rPr>
              <a:t>4.37 - 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Bunlar cimrilik eden, insanlara da cimriliği emreden ve Allah'ın, lütfundan kendilerine verdiği nimeti </a:t>
            </a:r>
            <a:r>
              <a:rPr lang="tr-TR" sz="1800" b="1" dirty="0">
                <a:solidFill>
                  <a:srgbClr val="FF0000"/>
                </a:solidFill>
                <a:latin typeface="Segoe UI" panose="020B0502040204020203" pitchFamily="34" charset="0"/>
              </a:rPr>
              <a:t>gizleyen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 kimselerdir. Biz de o nankörlere alçaltıcı bir azap hazırlamışızdır.</a:t>
            </a: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592834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75E3CB-CB15-4BE4-B858-1D10EE4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082"/>
            <a:ext cx="10515600" cy="1325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ŞÜKÜR’ÜN ZIDDI OLARAK KÜFÜR(2)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BE6627-D850-45E4-805B-EEFB4B30A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tr-TR" sz="2000" b="1" dirty="0">
                <a:solidFill>
                  <a:srgbClr val="800000"/>
                </a:solidFill>
                <a:latin typeface="Segoe UI" panose="020B0502040204020203" pitchFamily="34" charset="0"/>
              </a:rPr>
              <a:t>   14 - İbrahim Suresi - Ayet 7  </a:t>
            </a:r>
            <a:br>
              <a:rPr lang="tr-TR" sz="20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br>
              <a:rPr lang="tr-TR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2000" b="0" dirty="0">
                <a:solidFill>
                  <a:srgbClr val="696969"/>
                </a:solidFill>
                <a:latin typeface="HASENAT" panose="01000600020000020003" pitchFamily="2" charset="-78"/>
              </a:rPr>
              <a:t> </a:t>
            </a:r>
            <a:b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3200" b="0" dirty="0">
                <a:solidFill>
                  <a:srgbClr val="083772"/>
                </a:solidFill>
                <a:latin typeface="HASENAT" panose="01000600020000020003" pitchFamily="2" charset="-78"/>
              </a:rPr>
              <a:t>وَاِذْ تَاَذَّنَ رَبُّكُمْ لَئِنْ شَكَرْتُمْ لَاَزٖيدَنَّكُمْ وَلَئِنْ </a:t>
            </a:r>
            <a:r>
              <a:rPr lang="ar-AE" sz="3200" b="1" dirty="0">
                <a:solidFill>
                  <a:srgbClr val="FF0000"/>
                </a:solidFill>
                <a:latin typeface="HASENAT" panose="01000600020000020003" pitchFamily="2" charset="-78"/>
              </a:rPr>
              <a:t>كَفَرْتُمْ</a:t>
            </a:r>
            <a:r>
              <a:rPr lang="ar-AE" sz="3200" b="0" dirty="0">
                <a:solidFill>
                  <a:srgbClr val="083772"/>
                </a:solidFill>
                <a:latin typeface="HASENAT" panose="01000600020000020003" pitchFamily="2" charset="-78"/>
              </a:rPr>
              <a:t> اِنَّ عَذَابٖى لَشَدٖيدٌ</a:t>
            </a:r>
            <a:br>
              <a:rPr lang="ar-AE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ar-AE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2000" b="0" dirty="0">
                <a:solidFill>
                  <a:srgbClr val="696969"/>
                </a:solidFill>
                <a:latin typeface="Segoe UI" panose="020B0502040204020203" pitchFamily="34" charset="0"/>
              </a:rPr>
              <a:t> 14.7 - </a:t>
            </a:r>
            <a:r>
              <a:rPr lang="tr-TR" sz="2000" b="0" dirty="0">
                <a:solidFill>
                  <a:srgbClr val="6E0000"/>
                </a:solidFill>
                <a:latin typeface="Segoe UI" panose="020B0502040204020203" pitchFamily="34" charset="0"/>
              </a:rPr>
              <a:t>Hani Rabbiniz şöyle duyurmuştu: "</a:t>
            </a:r>
            <a:r>
              <a:rPr lang="tr-TR" sz="2000" b="0" dirty="0" err="1">
                <a:solidFill>
                  <a:srgbClr val="6E0000"/>
                </a:solidFill>
                <a:latin typeface="Segoe UI" panose="020B0502040204020203" pitchFamily="34" charset="0"/>
              </a:rPr>
              <a:t>Andolsun</a:t>
            </a:r>
            <a:r>
              <a:rPr lang="tr-TR" sz="2000" b="0" dirty="0">
                <a:solidFill>
                  <a:srgbClr val="6E0000"/>
                </a:solidFill>
                <a:latin typeface="Segoe UI" panose="020B0502040204020203" pitchFamily="34" charset="0"/>
              </a:rPr>
              <a:t>, eğer </a:t>
            </a:r>
            <a:r>
              <a:rPr lang="tr-TR" sz="2000" b="0" dirty="0">
                <a:solidFill>
                  <a:srgbClr val="FF0000"/>
                </a:solidFill>
                <a:latin typeface="Segoe UI" panose="020B0502040204020203" pitchFamily="34" charset="0"/>
              </a:rPr>
              <a:t>şükrederseniz </a:t>
            </a:r>
            <a:r>
              <a:rPr lang="tr-TR" sz="2000" b="0" dirty="0">
                <a:solidFill>
                  <a:srgbClr val="6E0000"/>
                </a:solidFill>
                <a:latin typeface="Segoe UI" panose="020B0502040204020203" pitchFamily="34" charset="0"/>
              </a:rPr>
              <a:t>elbette size nimetimi artırırım. </a:t>
            </a:r>
            <a:r>
              <a:rPr lang="tr-TR" sz="2000" b="1" dirty="0">
                <a:solidFill>
                  <a:srgbClr val="FF0000"/>
                </a:solidFill>
                <a:latin typeface="Segoe UI" panose="020B0502040204020203" pitchFamily="34" charset="0"/>
              </a:rPr>
              <a:t>Eğer nankörlük ederseniz</a:t>
            </a:r>
            <a:r>
              <a:rPr lang="tr-TR" sz="2000" b="0" dirty="0">
                <a:solidFill>
                  <a:srgbClr val="6E0000"/>
                </a:solidFill>
                <a:latin typeface="Segoe UI" panose="020B0502040204020203" pitchFamily="34" charset="0"/>
              </a:rPr>
              <a:t>, hiç şüphesiz azabım çok şiddetlidir.«</a:t>
            </a:r>
          </a:p>
          <a:p>
            <a:pPr algn="ctr"/>
            <a:endParaRPr lang="tr-TR" sz="2000" b="0" dirty="0">
              <a:solidFill>
                <a:srgbClr val="6E0000"/>
              </a:solidFill>
              <a:latin typeface="Segoe UI" panose="020B0502040204020203" pitchFamily="34" charset="0"/>
            </a:endParaRPr>
          </a:p>
          <a:p>
            <a:pPr marL="0" indent="0" algn="ctr">
              <a:buNone/>
            </a:pPr>
            <a:br>
              <a:rPr lang="tr-TR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2000" b="1" dirty="0">
                <a:solidFill>
                  <a:srgbClr val="800000"/>
                </a:solidFill>
                <a:latin typeface="Segoe UI" panose="020B0502040204020203" pitchFamily="34" charset="0"/>
              </a:rPr>
              <a:t> 16 - </a:t>
            </a:r>
            <a:r>
              <a:rPr lang="tr-TR" sz="2000" b="1" dirty="0" err="1">
                <a:solidFill>
                  <a:srgbClr val="800000"/>
                </a:solidFill>
                <a:latin typeface="Segoe UI" panose="020B0502040204020203" pitchFamily="34" charset="0"/>
              </a:rPr>
              <a:t>Nahl</a:t>
            </a:r>
            <a:r>
              <a:rPr lang="tr-TR" sz="2000" b="1" dirty="0">
                <a:solidFill>
                  <a:srgbClr val="800000"/>
                </a:solidFill>
                <a:latin typeface="Segoe UI" panose="020B0502040204020203" pitchFamily="34" charset="0"/>
              </a:rPr>
              <a:t> Suresi - Ayet 83  </a:t>
            </a:r>
          </a:p>
          <a:p>
            <a:pPr algn="ctr"/>
            <a:br>
              <a:rPr lang="tr-TR" sz="20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ar-AE" sz="3200" b="0" dirty="0">
                <a:solidFill>
                  <a:srgbClr val="083772"/>
                </a:solidFill>
                <a:latin typeface="HASENAT" panose="01000600020000020003" pitchFamily="2" charset="-78"/>
              </a:rPr>
              <a:t>يَعْرِفُونَ نِعْمَتَ اللّٰهِ ثُمَّ يُنْكِرُونَهَا وَاَكْثَرُهُمُ </a:t>
            </a:r>
            <a:r>
              <a:rPr lang="ar-AE" sz="3200" b="1" dirty="0">
                <a:solidFill>
                  <a:srgbClr val="FF0000"/>
                </a:solidFill>
                <a:latin typeface="HASENAT" panose="01000600020000020003" pitchFamily="2" charset="-78"/>
              </a:rPr>
              <a:t>الْكَافِرُونَ</a:t>
            </a:r>
            <a:br>
              <a:rPr lang="ar-AE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20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2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2000" b="0" dirty="0">
                <a:solidFill>
                  <a:srgbClr val="696969"/>
                </a:solidFill>
                <a:latin typeface="Segoe UI" panose="020B0502040204020203" pitchFamily="34" charset="0"/>
              </a:rPr>
              <a:t>16.83 - </a:t>
            </a:r>
            <a:r>
              <a:rPr lang="tr-TR" sz="2000" b="0" dirty="0">
                <a:solidFill>
                  <a:srgbClr val="6E0000"/>
                </a:solidFill>
                <a:latin typeface="Segoe UI" panose="020B0502040204020203" pitchFamily="34" charset="0"/>
              </a:rPr>
              <a:t>Onlar, Allah'ın nimetini </a:t>
            </a:r>
            <a:r>
              <a:rPr lang="tr-TR" sz="2000" dirty="0">
                <a:solidFill>
                  <a:srgbClr val="6E0000"/>
                </a:solidFill>
                <a:latin typeface="Segoe UI" panose="020B0502040204020203" pitchFamily="34" charset="0"/>
              </a:rPr>
              <a:t>tanırlar</a:t>
            </a:r>
            <a:r>
              <a:rPr lang="tr-TR" sz="2000" b="0" dirty="0">
                <a:solidFill>
                  <a:srgbClr val="6E0000"/>
                </a:solidFill>
                <a:latin typeface="Segoe UI" panose="020B0502040204020203" pitchFamily="34" charset="0"/>
              </a:rPr>
              <a:t>, sonra da inkâr ederler. Onların çoğu </a:t>
            </a:r>
            <a:r>
              <a:rPr lang="tr-TR" sz="2000" b="1" dirty="0">
                <a:solidFill>
                  <a:srgbClr val="FF0000"/>
                </a:solidFill>
                <a:latin typeface="Segoe UI" panose="020B0502040204020203" pitchFamily="34" charset="0"/>
              </a:rPr>
              <a:t>kâfirlerdir.</a:t>
            </a:r>
            <a:br>
              <a:rPr lang="tr-TR" sz="2000" b="1" dirty="0">
                <a:solidFill>
                  <a:srgbClr val="FF0000"/>
                </a:solidFill>
                <a:latin typeface="Segoe UI" panose="020B0502040204020203" pitchFamily="34" charset="0"/>
              </a:rPr>
            </a:b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14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2AFAB6-F0E8-46E8-A2AC-88FB0D7CC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507" y="322061"/>
            <a:ext cx="10084293" cy="71795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ŞÜKÜR’ÜN ZIDDI OLARAK KÜFÜR(3)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DBF337-20FA-4ADD-BA29-FE91B6DFB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59" y="1040012"/>
            <a:ext cx="10741241" cy="519154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 27 - </a:t>
            </a:r>
            <a:r>
              <a:rPr lang="tr-TR" sz="1800" b="1" dirty="0" err="1">
                <a:solidFill>
                  <a:srgbClr val="800000"/>
                </a:solidFill>
                <a:latin typeface="Segoe UI" panose="020B0502040204020203" pitchFamily="34" charset="0"/>
              </a:rPr>
              <a:t>Neml</a:t>
            </a: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Suresi - Ayet 40  </a:t>
            </a:r>
          </a:p>
          <a:p>
            <a:pPr marL="0" indent="0" algn="ctr">
              <a:buNone/>
            </a:pPr>
            <a:br>
              <a:rPr lang="tr-TR" sz="3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3000" b="0" dirty="0">
                <a:solidFill>
                  <a:srgbClr val="083772"/>
                </a:solidFill>
                <a:latin typeface="HASENAT" panose="01000600020000020003" pitchFamily="2" charset="-78"/>
              </a:rPr>
              <a:t>قَالَ الَّذٖى عِنْدَهُ عِلْمٌ مِنَ الْكِتَابِ اَنَا اٰتٖيكَ بِهٖ قَبْلَ اَنْ يَرْتَدَّ اِلَيْكَ طَرْفُكَ فَلَمَّا رَاٰهُ مُسْتَقِرًّا عِنْدَهُ قَالَ هٰذَا مِنْ فَضْلِ رَبّٖى لِيَبْلُوَنٖى </a:t>
            </a:r>
            <a:r>
              <a:rPr lang="ar-AE" sz="3000" b="1" dirty="0">
                <a:solidFill>
                  <a:srgbClr val="FF0000"/>
                </a:solidFill>
                <a:latin typeface="HASENAT" panose="01000600020000020003" pitchFamily="2" charset="-78"/>
              </a:rPr>
              <a:t>ءَاَشْكُرُ اَمْ اَكْفُرُ </a:t>
            </a:r>
            <a:r>
              <a:rPr lang="ar-AE" sz="3000" b="0" dirty="0">
                <a:solidFill>
                  <a:srgbClr val="083772"/>
                </a:solidFill>
                <a:latin typeface="HASENAT" panose="01000600020000020003" pitchFamily="2" charset="-78"/>
              </a:rPr>
              <a:t>وَمَنْ شَكَرَ فَاِنَّمَا يَشْكُرُ لِنَفْسِهٖ وَمَنْ كَفَرَ فَاِنَّ رَبّٖى غَنِىٌّ كَرٖيمٌ</a:t>
            </a:r>
            <a:endParaRPr lang="tr-TR" sz="3000" b="0" dirty="0">
              <a:solidFill>
                <a:srgbClr val="083772"/>
              </a:solidFill>
              <a:latin typeface="HASENAT" panose="01000600020000020003" pitchFamily="2" charset="-78"/>
            </a:endParaRPr>
          </a:p>
          <a:p>
            <a:pPr marL="0" indent="0" algn="ctr">
              <a:buNone/>
            </a:pPr>
            <a: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Kitaptan bilgisi olan biri, "Ben onu, gözünü kapayıp açmadan önce sana getiririm" dedi. Süleyman, tahtı yanında yerleşmiş hâlde görünce şöyle dedi: "</a:t>
            </a:r>
            <a:r>
              <a:rPr lang="tr-TR" sz="1800" b="1" dirty="0">
                <a:solidFill>
                  <a:srgbClr val="FF0000"/>
                </a:solidFill>
                <a:latin typeface="Segoe UI" panose="020B0502040204020203" pitchFamily="34" charset="0"/>
              </a:rPr>
              <a:t>Bu, şükür mü, yoksa nankörlük mü edeceğim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 diye beni denemek için, Rabbimin bana bir lütfudur</a:t>
            </a:r>
            <a:r>
              <a:rPr lang="tr-TR" sz="1800" b="1" dirty="0">
                <a:latin typeface="Segoe UI" panose="020B0502040204020203" pitchFamily="34" charset="0"/>
              </a:rPr>
              <a:t>. Kim şükrederse ancak kendisi için şükretmiş olur. Kim de nankörlük ederse 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(bilsin ki) Rabbim her bakımdan sınırsız zengindir, cömerttir."</a:t>
            </a: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b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endParaRPr lang="tr-TR" sz="1800" b="1" dirty="0">
              <a:solidFill>
                <a:srgbClr val="800000"/>
              </a:solidFill>
              <a:latin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  76 - İnsan Suresi - Ayet 3  </a:t>
            </a:r>
            <a:b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b="0" dirty="0">
                <a:solidFill>
                  <a:srgbClr val="083772"/>
                </a:solidFill>
                <a:latin typeface="HASENAT" panose="01000600020000020003" pitchFamily="2" charset="-78"/>
              </a:rPr>
              <a:t>اِنَّا هَدَيْنَاهُ السَّبٖيلَ </a:t>
            </a:r>
            <a:r>
              <a:rPr lang="ar-AE" b="1" dirty="0">
                <a:solidFill>
                  <a:srgbClr val="FF0000"/>
                </a:solidFill>
                <a:latin typeface="HASENAT" panose="01000600020000020003" pitchFamily="2" charset="-78"/>
              </a:rPr>
              <a:t>اِمَّا شَاكِرًا وَاِمَّا كَفُورًا</a:t>
            </a:r>
            <a:br>
              <a:rPr lang="ar-AE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ar-AE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1800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Şüphesiz biz onu yola koyduk. O bu yolu ya </a:t>
            </a:r>
            <a:r>
              <a:rPr lang="tr-TR" sz="1800" b="1" dirty="0">
                <a:solidFill>
                  <a:srgbClr val="FF0000"/>
                </a:solidFill>
                <a:latin typeface="Segoe UI" panose="020B0502040204020203" pitchFamily="34" charset="0"/>
              </a:rPr>
              <a:t>şükrederek ya da nankörlük </a:t>
            </a:r>
            <a:r>
              <a:rPr lang="tr-TR" sz="1800" b="0" dirty="0">
                <a:solidFill>
                  <a:srgbClr val="6E0000"/>
                </a:solidFill>
                <a:latin typeface="Segoe UI" panose="020B0502040204020203" pitchFamily="34" charset="0"/>
              </a:rPr>
              <a:t>ederek  kat eder.</a:t>
            </a:r>
            <a:br>
              <a:rPr lang="tr-TR" sz="18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sz="1800" b="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0187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89E756-91B0-4892-99EC-F4BE71E8BED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VURGULU ŞÜKÜR AYETLERİ-1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DD7EC7-B17E-4FEA-8764-6EC052511F6D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tr-TR" sz="4000" b="1" dirty="0">
                <a:solidFill>
                  <a:srgbClr val="800000"/>
                </a:solidFill>
                <a:latin typeface="Segoe UI" panose="020B0502040204020203" pitchFamily="34" charset="0"/>
              </a:rPr>
              <a:t>   </a:t>
            </a:r>
          </a:p>
          <a:p>
            <a:pPr marL="0" indent="0" algn="ctr">
              <a:buNone/>
            </a:pPr>
            <a:r>
              <a:rPr lang="tr-TR" sz="4000" dirty="0">
                <a:solidFill>
                  <a:srgbClr val="800000"/>
                </a:solidFill>
                <a:latin typeface="Segoe UI" panose="020B0502040204020203" pitchFamily="34" charset="0"/>
              </a:rPr>
              <a:t>2 -Bakara Suresi 152 </a:t>
            </a:r>
          </a:p>
          <a:p>
            <a:pPr marL="0" indent="0" algn="ctr">
              <a:buNone/>
            </a:pPr>
            <a:r>
              <a:rPr lang="tr-TR" sz="4000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br>
              <a:rPr lang="tr-TR" sz="40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40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47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4700" b="0" dirty="0">
                <a:solidFill>
                  <a:srgbClr val="083772"/>
                </a:solidFill>
                <a:latin typeface="HASENAT" panose="01000600020000020003" pitchFamily="2" charset="-78"/>
              </a:rPr>
              <a:t>فَاذْكُرُونٖى اَذْكُرْكُمْ وَاشْكُرُوا لٖى وَل</a:t>
            </a:r>
            <a:r>
              <a:rPr lang="ar-AE" sz="4700" b="0" dirty="0">
                <a:solidFill>
                  <a:srgbClr val="FF0000"/>
                </a:solidFill>
                <a:latin typeface="HASENAT" panose="01000600020000020003" pitchFamily="2" charset="-78"/>
              </a:rPr>
              <a:t>َا تَكْفُرُونِ</a:t>
            </a:r>
            <a:br>
              <a:rPr lang="ar-AE" sz="4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40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4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4000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r>
              <a:rPr lang="tr-TR" sz="4000" b="0" dirty="0">
                <a:solidFill>
                  <a:srgbClr val="6E0000"/>
                </a:solidFill>
                <a:latin typeface="Segoe UI" panose="020B0502040204020203" pitchFamily="34" charset="0"/>
              </a:rPr>
              <a:t>Öyleyse yalnız beni anın ki ben de sizi anayım. </a:t>
            </a:r>
          </a:p>
          <a:p>
            <a:pPr marL="0" indent="0" algn="ctr">
              <a:buNone/>
            </a:pPr>
            <a:r>
              <a:rPr lang="tr-TR" sz="4000" b="0" dirty="0">
                <a:solidFill>
                  <a:srgbClr val="6E0000"/>
                </a:solidFill>
                <a:latin typeface="Segoe UI" panose="020B0502040204020203" pitchFamily="34" charset="0"/>
              </a:rPr>
              <a:t>Bana </a:t>
            </a:r>
            <a:r>
              <a:rPr lang="tr-TR" sz="4000" b="1" dirty="0">
                <a:solidFill>
                  <a:srgbClr val="FF0000"/>
                </a:solidFill>
                <a:latin typeface="Segoe UI" panose="020B0502040204020203" pitchFamily="34" charset="0"/>
              </a:rPr>
              <a:t>şükredin</a:t>
            </a:r>
            <a:r>
              <a:rPr lang="tr-TR" sz="4000" b="0" dirty="0">
                <a:solidFill>
                  <a:srgbClr val="6E0000"/>
                </a:solidFill>
                <a:latin typeface="Segoe UI" panose="020B0502040204020203" pitchFamily="34" charset="0"/>
              </a:rPr>
              <a:t>, sakın nankörlük etmeyin.</a:t>
            </a:r>
            <a:br>
              <a:rPr lang="tr-TR" sz="4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40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sz="5400" dirty="0"/>
          </a:p>
        </p:txBody>
      </p:sp>
    </p:spTree>
    <p:extLst>
      <p:ext uri="{BB962C8B-B14F-4D97-AF65-F5344CB8AC3E}">
        <p14:creationId xmlns:p14="http://schemas.microsoft.com/office/powerpoint/2010/main" val="1263179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B9180C-7090-4C0F-9ED1-C54BE9270D8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VURGULU ŞÜKÜR AYETLERİ-2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CEE4A4-600E-4DD8-93BF-B05A111C1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433"/>
            <a:ext cx="10515600" cy="432153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3600" b="1" dirty="0">
                <a:solidFill>
                  <a:srgbClr val="800000"/>
                </a:solidFill>
                <a:latin typeface="Segoe UI" panose="020B0502040204020203" pitchFamily="34" charset="0"/>
              </a:rPr>
              <a:t>7 - Araf Suresi  17  </a:t>
            </a:r>
            <a:br>
              <a:rPr lang="tr-TR" sz="36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3600" b="0" dirty="0">
                <a:solidFill>
                  <a:srgbClr val="083772"/>
                </a:solidFill>
                <a:latin typeface="HASENAT" panose="01000600020000020003" pitchFamily="2" charset="-78"/>
              </a:rPr>
              <a:t>ثُمَّ لَاٰتِيَنَّهُمْ مِنْ بَيْنِ اَيْدٖيهِمْ وَمِنْ خَلْفِهِمْ وَعَنْ اَيْمَانِهِمْ وَعَنْ شَمَائِلِهِمْ وَلَا تَجِدُ اَكْثَرَهُمْ </a:t>
            </a:r>
            <a:r>
              <a:rPr lang="ar-AE" sz="3600" b="0" dirty="0">
                <a:solidFill>
                  <a:srgbClr val="FF0000"/>
                </a:solidFill>
                <a:latin typeface="HASENAT" panose="01000600020000020003" pitchFamily="2" charset="-78"/>
              </a:rPr>
              <a:t>شَاكِرٖين</a:t>
            </a:r>
            <a:r>
              <a:rPr lang="ar-AE" sz="3600" b="0" dirty="0">
                <a:solidFill>
                  <a:srgbClr val="083772"/>
                </a:solidFill>
                <a:latin typeface="HASENAT" panose="01000600020000020003" pitchFamily="2" charset="-78"/>
              </a:rPr>
              <a:t>َ</a:t>
            </a:r>
            <a:br>
              <a:rPr lang="ar-AE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600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r>
              <a:rPr lang="tr-TR" sz="3600" b="0" dirty="0">
                <a:solidFill>
                  <a:srgbClr val="6E0000"/>
                </a:solidFill>
                <a:latin typeface="Segoe UI" panose="020B0502040204020203" pitchFamily="34" charset="0"/>
              </a:rPr>
              <a:t>"Sonra onlara önlerinden, arkalarından, sağlarından ve sollarından sokulacağım ve sen onların çoğunu </a:t>
            </a:r>
            <a:r>
              <a:rPr lang="tr-TR" sz="3600" b="1" dirty="0">
                <a:solidFill>
                  <a:srgbClr val="FF0000"/>
                </a:solidFill>
                <a:latin typeface="Segoe UI" panose="020B0502040204020203" pitchFamily="34" charset="0"/>
              </a:rPr>
              <a:t>şükreden kimseler </a:t>
            </a:r>
            <a:r>
              <a:rPr lang="tr-TR" sz="3600" b="0" dirty="0">
                <a:solidFill>
                  <a:srgbClr val="6E0000"/>
                </a:solidFill>
                <a:latin typeface="Segoe UI" panose="020B0502040204020203" pitchFamily="34" charset="0"/>
              </a:rPr>
              <a:t>bulamayacaksın."</a:t>
            </a:r>
            <a:b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3480098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BF1EA9-51E2-4806-855B-38F4A7AA3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7"/>
            <a:ext cx="10515600" cy="1325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VURGULU ŞÜKÜR AYETLERİ-3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36ED22-A72D-4A70-9067-B80A550FE39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b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3200" b="1" dirty="0">
                <a:solidFill>
                  <a:srgbClr val="800000"/>
                </a:solidFill>
                <a:latin typeface="Segoe UI" panose="020B0502040204020203" pitchFamily="34" charset="0"/>
              </a:rPr>
              <a:t>     İbrahim Suresi  7  </a:t>
            </a:r>
            <a:br>
              <a:rPr lang="tr-TR" sz="32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b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200" b="0" dirty="0">
                <a:solidFill>
                  <a:srgbClr val="696969"/>
                </a:solidFill>
                <a:latin typeface="HASENAT" panose="01000600020000020003" pitchFamily="2" charset="-78"/>
              </a:rPr>
              <a:t> </a:t>
            </a:r>
            <a:br>
              <a:rPr lang="tr-TR" sz="40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4000" dirty="0">
                <a:solidFill>
                  <a:srgbClr val="083772"/>
                </a:solidFill>
                <a:latin typeface="HASENAT" panose="01000600020000020003" pitchFamily="2" charset="-78"/>
              </a:rPr>
              <a:t>وَاِذْ تَاَذَّنَ رَبُّكُمْ لَئِنْ </a:t>
            </a:r>
            <a:r>
              <a:rPr lang="ar-AE" sz="4000" b="1" dirty="0">
                <a:solidFill>
                  <a:srgbClr val="FF0000"/>
                </a:solidFill>
                <a:latin typeface="HASENAT" panose="01000600020000020003" pitchFamily="2" charset="-78"/>
              </a:rPr>
              <a:t>شَكَرْتُمْ </a:t>
            </a:r>
            <a:r>
              <a:rPr lang="ar-AE" sz="4000" dirty="0">
                <a:solidFill>
                  <a:srgbClr val="083772"/>
                </a:solidFill>
                <a:latin typeface="HASENAT" panose="01000600020000020003" pitchFamily="2" charset="-78"/>
              </a:rPr>
              <a:t>لَاَزٖيدَنَّكُمْ وَلَئِنْ كَفَرْتُمْ اِنَّ عَذَابٖى لَشَدٖيدٌ</a:t>
            </a:r>
            <a:br>
              <a:rPr lang="ar-AE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200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Hani Rabbiniz şöyle duyurmuştu:  </a:t>
            </a:r>
          </a:p>
          <a:p>
            <a:pPr marL="0" indent="0" algn="ctr">
              <a:buNone/>
            </a:pPr>
            <a:r>
              <a:rPr lang="tr-TR" sz="3200" b="0" dirty="0" err="1">
                <a:solidFill>
                  <a:srgbClr val="6E0000"/>
                </a:solidFill>
                <a:latin typeface="Segoe UI" panose="020B0502040204020203" pitchFamily="34" charset="0"/>
              </a:rPr>
              <a:t>Andolsun</a:t>
            </a: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, eğer </a:t>
            </a:r>
            <a:r>
              <a:rPr lang="tr-TR" sz="3200" b="0" dirty="0">
                <a:solidFill>
                  <a:srgbClr val="FF0000"/>
                </a:solidFill>
                <a:latin typeface="Segoe UI" panose="020B0502040204020203" pitchFamily="34" charset="0"/>
              </a:rPr>
              <a:t>şükrederseniz </a:t>
            </a: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elbette size nimetimi </a:t>
            </a:r>
            <a:r>
              <a:rPr lang="tr-TR" sz="3200" b="0" dirty="0">
                <a:solidFill>
                  <a:srgbClr val="FF0000"/>
                </a:solidFill>
                <a:latin typeface="Segoe UI" panose="020B0502040204020203" pitchFamily="34" charset="0"/>
              </a:rPr>
              <a:t>artırırım</a:t>
            </a: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.</a:t>
            </a:r>
          </a:p>
          <a:p>
            <a:pPr marL="0" indent="0" algn="ctr">
              <a:buNone/>
            </a:pP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 Eğer nankörlük ederseniz, hiç şüphesiz azabım çok şiddetlidir.</a:t>
            </a:r>
            <a:b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125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C96C7D-72C3-4EE8-8FFF-48401D9C6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0439"/>
            <a:ext cx="10515600" cy="1325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VURGULU ŞÜKÜR AYETLERİ-4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4F95B7-FAC8-418D-A32C-58C0F186117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600" b="1" dirty="0" err="1">
                <a:solidFill>
                  <a:srgbClr val="800000"/>
                </a:solidFill>
                <a:latin typeface="Segoe UI" panose="020B0502040204020203" pitchFamily="34" charset="0"/>
              </a:rPr>
              <a:t>Sebe</a:t>
            </a:r>
            <a:r>
              <a:rPr lang="tr-TR" sz="3600" b="1" dirty="0">
                <a:solidFill>
                  <a:srgbClr val="800000"/>
                </a:solidFill>
                <a:latin typeface="Segoe UI" panose="020B0502040204020203" pitchFamily="34" charset="0"/>
              </a:rPr>
              <a:t> Suresi  13  </a:t>
            </a:r>
            <a:br>
              <a:rPr lang="tr-TR" sz="36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3600" b="0" dirty="0">
                <a:solidFill>
                  <a:srgbClr val="083772"/>
                </a:solidFill>
                <a:latin typeface="HASENAT" panose="01000600020000020003" pitchFamily="2" charset="-78"/>
              </a:rPr>
              <a:t>يَعْمَلُونَ لَهُ مَا يَشَاءُ مِنْ مَحَارٖيبَ وَتَمَاثٖيلَ وَجِفَانٍ كَالْجَوَابِ وَقُدُورٍ رَاسِيَاتٍ اِعْمَلُوا اٰلَ دَاوُدَ شُكْرًا وَقَلٖيلٌ مِنْ عِبَادِىَ </a:t>
            </a:r>
            <a:r>
              <a:rPr lang="ar-AE" sz="3600" b="0" dirty="0">
                <a:solidFill>
                  <a:srgbClr val="FF0000"/>
                </a:solidFill>
                <a:latin typeface="HASENAT" panose="01000600020000020003" pitchFamily="2" charset="-78"/>
              </a:rPr>
              <a:t>الشَّكُورُ</a:t>
            </a:r>
            <a:br>
              <a:rPr lang="ar-AE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b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600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r>
              <a:rPr lang="tr-TR" sz="3600" b="0" dirty="0">
                <a:solidFill>
                  <a:srgbClr val="6E0000"/>
                </a:solidFill>
                <a:latin typeface="Segoe UI" panose="020B0502040204020203" pitchFamily="34" charset="0"/>
              </a:rPr>
              <a:t>Ey </a:t>
            </a:r>
            <a:r>
              <a:rPr lang="tr-TR" sz="3600" b="0" dirty="0" err="1">
                <a:solidFill>
                  <a:srgbClr val="6E0000"/>
                </a:solidFill>
                <a:latin typeface="Segoe UI" panose="020B0502040204020203" pitchFamily="34" charset="0"/>
              </a:rPr>
              <a:t>Davûd</a:t>
            </a:r>
            <a:r>
              <a:rPr lang="tr-TR" sz="3600" b="0" dirty="0">
                <a:solidFill>
                  <a:srgbClr val="6E0000"/>
                </a:solidFill>
                <a:latin typeface="Segoe UI" panose="020B0502040204020203" pitchFamily="34" charset="0"/>
              </a:rPr>
              <a:t> ailesi, </a:t>
            </a:r>
            <a:r>
              <a:rPr lang="tr-TR" sz="3600" b="0" dirty="0">
                <a:solidFill>
                  <a:srgbClr val="FF0000"/>
                </a:solidFill>
                <a:latin typeface="Segoe UI" panose="020B0502040204020203" pitchFamily="34" charset="0"/>
              </a:rPr>
              <a:t>şükredin</a:t>
            </a:r>
            <a:r>
              <a:rPr lang="tr-TR" sz="3600" b="0" dirty="0">
                <a:solidFill>
                  <a:srgbClr val="6E0000"/>
                </a:solidFill>
                <a:latin typeface="Segoe UI" panose="020B0502040204020203" pitchFamily="34" charset="0"/>
              </a:rPr>
              <a:t>! </a:t>
            </a:r>
          </a:p>
          <a:p>
            <a:pPr marL="0" indent="0" algn="ctr">
              <a:buNone/>
            </a:pPr>
            <a:r>
              <a:rPr lang="tr-TR" sz="3600" b="0" dirty="0">
                <a:solidFill>
                  <a:srgbClr val="6E0000"/>
                </a:solidFill>
                <a:latin typeface="Segoe UI" panose="020B0502040204020203" pitchFamily="34" charset="0"/>
              </a:rPr>
              <a:t>Kullarımdan şükredenler pek azdır.</a:t>
            </a:r>
            <a:br>
              <a:rPr lang="tr-TR" sz="36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996651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609CEF-CD83-4632-AC89-EB2AEAA3417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5400" dirty="0"/>
              <a:t>VURGULU ŞÜKÜR AYETLERİ-5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6DD44A-4FD0-4F71-9EE7-51F5847B533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tr-TR" sz="3200" b="1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br>
              <a:rPr lang="tr-TR" sz="32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3200" b="1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r>
              <a:rPr lang="tr-TR" sz="3200" b="1" dirty="0" err="1">
                <a:solidFill>
                  <a:srgbClr val="800000"/>
                </a:solidFill>
                <a:latin typeface="Segoe UI" panose="020B0502040204020203" pitchFamily="34" charset="0"/>
              </a:rPr>
              <a:t>Ali_İmran</a:t>
            </a:r>
            <a:r>
              <a:rPr lang="tr-TR" sz="3200" b="1" dirty="0">
                <a:solidFill>
                  <a:srgbClr val="800000"/>
                </a:solidFill>
                <a:latin typeface="Segoe UI" panose="020B0502040204020203" pitchFamily="34" charset="0"/>
              </a:rPr>
              <a:t> Suresi -123 </a:t>
            </a:r>
          </a:p>
          <a:p>
            <a:pPr marL="0" indent="0" algn="ctr">
              <a:buNone/>
            </a:pPr>
            <a:r>
              <a:rPr lang="tr-TR" sz="3200" b="1" dirty="0">
                <a:solidFill>
                  <a:srgbClr val="800000"/>
                </a:solidFill>
                <a:latin typeface="Segoe UI" panose="020B0502040204020203" pitchFamily="34" charset="0"/>
              </a:rPr>
              <a:t> </a:t>
            </a:r>
            <a:br>
              <a:rPr lang="tr-TR" sz="4300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r>
              <a:rPr lang="tr-TR" sz="4300" b="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ar-AE" sz="4300" b="0" dirty="0">
                <a:solidFill>
                  <a:srgbClr val="083772"/>
                </a:solidFill>
                <a:latin typeface="HASENAT" panose="01000600020000020003" pitchFamily="2" charset="-78"/>
              </a:rPr>
              <a:t>وَلَقَدْ نَصَرَكُمُ اللّٰهُ بِبَدْرٍ وَاَنْتُمْ اَذِلَّةٌ </a:t>
            </a:r>
            <a:r>
              <a:rPr lang="ar-AE" sz="4300" b="0" dirty="0">
                <a:solidFill>
                  <a:srgbClr val="FF0000"/>
                </a:solidFill>
                <a:latin typeface="HASENAT" panose="01000600020000020003" pitchFamily="2" charset="-78"/>
              </a:rPr>
              <a:t>فَاتَّقُوا</a:t>
            </a:r>
            <a:r>
              <a:rPr lang="ar-AE" sz="4300" b="0" dirty="0">
                <a:solidFill>
                  <a:srgbClr val="083772"/>
                </a:solidFill>
                <a:latin typeface="HASENAT" panose="01000600020000020003" pitchFamily="2" charset="-78"/>
              </a:rPr>
              <a:t> اللّٰهَ لَعَلَّكُمْ </a:t>
            </a:r>
            <a:r>
              <a:rPr lang="ar-AE" sz="4300" b="0" dirty="0">
                <a:solidFill>
                  <a:srgbClr val="FF0000"/>
                </a:solidFill>
                <a:latin typeface="HASENAT" panose="01000600020000020003" pitchFamily="2" charset="-78"/>
              </a:rPr>
              <a:t>تَشْكُرُونَ</a:t>
            </a:r>
            <a:br>
              <a:rPr lang="ar-AE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ar-AE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200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b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sz="3200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r>
              <a:rPr lang="tr-TR" sz="3200" b="0" dirty="0" err="1">
                <a:solidFill>
                  <a:srgbClr val="6E0000"/>
                </a:solidFill>
                <a:latin typeface="Segoe UI" panose="020B0502040204020203" pitchFamily="34" charset="0"/>
              </a:rPr>
              <a:t>Andolsun</a:t>
            </a: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, siz son derece güçsüz iken Allah size Bedir'de yardım etmişti.</a:t>
            </a:r>
          </a:p>
          <a:p>
            <a:pPr marL="0" indent="0" algn="ctr">
              <a:buNone/>
            </a:pP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 O hâlde Allah’a  takvalı olun ki </a:t>
            </a:r>
            <a:r>
              <a:rPr lang="tr-TR" sz="3200" b="1" dirty="0">
                <a:solidFill>
                  <a:srgbClr val="FF0000"/>
                </a:solidFill>
                <a:latin typeface="Segoe UI" panose="020B0502040204020203" pitchFamily="34" charset="0"/>
              </a:rPr>
              <a:t>şükretmiş</a:t>
            </a:r>
            <a:r>
              <a:rPr lang="tr-TR" sz="3200" b="0" dirty="0">
                <a:solidFill>
                  <a:srgbClr val="6E0000"/>
                </a:solidFill>
                <a:latin typeface="Segoe UI" panose="020B0502040204020203" pitchFamily="34" charset="0"/>
              </a:rPr>
              <a:t> olasınız.</a:t>
            </a:r>
            <a:b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tr-TR" sz="3200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748923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7C9F8E-157D-44E4-9EAB-F49E02748F1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5400" dirty="0"/>
              <a:t>VURGULU ŞÜKÜR AYETLERİ-6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18F507-6CD3-447C-BAB9-015C397BC80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tr-TR" sz="1800" b="1" dirty="0">
                <a:solidFill>
                  <a:srgbClr val="800000"/>
                </a:solidFill>
                <a:latin typeface="Segoe UI" panose="020B0502040204020203" pitchFamily="34" charset="0"/>
              </a:rPr>
              <a:t>  </a:t>
            </a:r>
            <a:r>
              <a:rPr lang="tr-TR" b="1" dirty="0">
                <a:solidFill>
                  <a:srgbClr val="800000"/>
                </a:solidFill>
                <a:latin typeface="Segoe UI" panose="020B0502040204020203" pitchFamily="34" charset="0"/>
              </a:rPr>
              <a:t>4 - Nisa Suresi - Ayet 147  </a:t>
            </a:r>
            <a:br>
              <a:rPr lang="tr-TR" b="1" dirty="0">
                <a:solidFill>
                  <a:srgbClr val="800000"/>
                </a:solidFill>
                <a:latin typeface="Segoe UI" panose="020B0502040204020203" pitchFamily="34" charset="0"/>
              </a:rPr>
            </a:br>
            <a:br>
              <a:rPr lang="tr-TR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b="0" dirty="0">
                <a:solidFill>
                  <a:srgbClr val="696969"/>
                </a:solidFill>
                <a:latin typeface="HASENAT" panose="01000600020000020003" pitchFamily="2" charset="-78"/>
              </a:rPr>
              <a:t> </a:t>
            </a:r>
            <a:br>
              <a:rPr lang="tr-TR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3600" b="0" dirty="0">
                <a:solidFill>
                  <a:srgbClr val="083772"/>
                </a:solidFill>
                <a:latin typeface="HASENAT" panose="01000600020000020003" pitchFamily="2" charset="-78"/>
              </a:rPr>
              <a:t>مَا يَفْعَلُ اللّٰهُ بِعَذَابِكُمْ اِنْ</a:t>
            </a:r>
            <a:r>
              <a:rPr lang="ar-AE" sz="3600" b="0" dirty="0">
                <a:solidFill>
                  <a:srgbClr val="00B050"/>
                </a:solidFill>
                <a:latin typeface="HASENAT" panose="01000600020000020003" pitchFamily="2" charset="-78"/>
              </a:rPr>
              <a:t> شَكَرْتُمْ </a:t>
            </a:r>
            <a:r>
              <a:rPr lang="ar-AE" sz="3600" b="0" dirty="0">
                <a:solidFill>
                  <a:srgbClr val="083772"/>
                </a:solidFill>
                <a:latin typeface="HASENAT" panose="01000600020000020003" pitchFamily="2" charset="-78"/>
              </a:rPr>
              <a:t>وَ</a:t>
            </a:r>
            <a:r>
              <a:rPr lang="ar-AE" sz="3600" b="0" dirty="0">
                <a:solidFill>
                  <a:srgbClr val="FF0000"/>
                </a:solidFill>
                <a:latin typeface="HASENAT" panose="01000600020000020003" pitchFamily="2" charset="-78"/>
              </a:rPr>
              <a:t>اٰمَنْتُمْ</a:t>
            </a:r>
            <a:r>
              <a:rPr lang="ar-AE" sz="3600" b="0" dirty="0">
                <a:solidFill>
                  <a:srgbClr val="083772"/>
                </a:solidFill>
                <a:latin typeface="HASENAT" panose="01000600020000020003" pitchFamily="2" charset="-78"/>
              </a:rPr>
              <a:t> وَكَانَ اللّٰهُ شَاكِرًا عَلٖيمًا</a:t>
            </a:r>
            <a:br>
              <a:rPr lang="ar-AE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br>
              <a:rPr lang="ar-AE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br>
              <a:rPr lang="tr-TR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tr-TR" b="0" dirty="0">
                <a:solidFill>
                  <a:srgbClr val="696969"/>
                </a:solidFill>
                <a:latin typeface="Segoe UI" panose="020B0502040204020203" pitchFamily="34" charset="0"/>
              </a:rPr>
              <a:t> </a:t>
            </a:r>
            <a:r>
              <a:rPr lang="tr-TR" b="0" dirty="0">
                <a:solidFill>
                  <a:srgbClr val="6E0000"/>
                </a:solidFill>
                <a:latin typeface="Segoe UI" panose="020B0502040204020203" pitchFamily="34" charset="0"/>
              </a:rPr>
              <a:t>Eğer </a:t>
            </a:r>
            <a:r>
              <a:rPr lang="tr-TR" b="1" dirty="0">
                <a:solidFill>
                  <a:srgbClr val="00B050"/>
                </a:solidFill>
                <a:latin typeface="Segoe UI" panose="020B0502040204020203" pitchFamily="34" charset="0"/>
              </a:rPr>
              <a:t>şükreder</a:t>
            </a:r>
            <a:r>
              <a:rPr lang="tr-TR" b="0" dirty="0">
                <a:solidFill>
                  <a:srgbClr val="6E0000"/>
                </a:solidFill>
                <a:latin typeface="Segoe UI" panose="020B0502040204020203" pitchFamily="34" charset="0"/>
              </a:rPr>
              <a:t> ve </a:t>
            </a:r>
            <a:r>
              <a:rPr lang="tr-TR" b="0" dirty="0">
                <a:solidFill>
                  <a:srgbClr val="FF0000"/>
                </a:solidFill>
                <a:latin typeface="Segoe UI" panose="020B0502040204020203" pitchFamily="34" charset="0"/>
              </a:rPr>
              <a:t>iman</a:t>
            </a:r>
            <a:r>
              <a:rPr lang="tr-TR" b="0" dirty="0">
                <a:solidFill>
                  <a:srgbClr val="6E0000"/>
                </a:solidFill>
                <a:latin typeface="Segoe UI" panose="020B0502040204020203" pitchFamily="34" charset="0"/>
              </a:rPr>
              <a:t> ederseniz, Allah size niye </a:t>
            </a:r>
            <a:r>
              <a:rPr lang="tr-TR" b="0" dirty="0" err="1">
                <a:solidFill>
                  <a:srgbClr val="6E0000"/>
                </a:solidFill>
                <a:latin typeface="Segoe UI" panose="020B0502040204020203" pitchFamily="34" charset="0"/>
              </a:rPr>
              <a:t>azab</a:t>
            </a:r>
            <a:r>
              <a:rPr lang="tr-TR" b="0" dirty="0">
                <a:solidFill>
                  <a:srgbClr val="6E0000"/>
                </a:solidFill>
                <a:latin typeface="Segoe UI" panose="020B0502040204020203" pitchFamily="34" charset="0"/>
              </a:rPr>
              <a:t> etsin ki? Allah, şükrün karşılığını verendir, hakkıyla bilendir.</a:t>
            </a:r>
            <a:br>
              <a:rPr lang="tr-TR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b="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4782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2C5773-BF42-4B66-9FD2-D7A4FC550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539" y="365125"/>
            <a:ext cx="10915261" cy="1325563"/>
          </a:xfrm>
        </p:spPr>
        <p:txBody>
          <a:bodyPr>
            <a:noAutofit/>
          </a:bodyPr>
          <a:lstStyle/>
          <a:p>
            <a:pPr algn="ctr"/>
            <a:r>
              <a:rPr lang="tr-TR" sz="4800" dirty="0"/>
              <a:t>Ayette niçin şükür </a:t>
            </a:r>
            <a:r>
              <a:rPr lang="tr-TR" sz="4800" dirty="0" err="1"/>
              <a:t>iman’dan</a:t>
            </a:r>
            <a:r>
              <a:rPr lang="tr-TR" sz="4800" dirty="0"/>
              <a:t> önce gelmiş ?...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EE2A4D-A58B-44DB-89E7-3330EA320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872279"/>
            <a:ext cx="10515600" cy="4351338"/>
          </a:xfrm>
        </p:spPr>
        <p:txBody>
          <a:bodyPr>
            <a:normAutofit/>
          </a:bodyPr>
          <a:lstStyle/>
          <a:p>
            <a:pPr algn="ctr"/>
            <a:r>
              <a:rPr lang="tr-TR" sz="7200" dirty="0"/>
              <a:t> </a:t>
            </a:r>
            <a:r>
              <a:rPr lang="tr-TR" sz="6600" dirty="0"/>
              <a:t>ŞÜKÜR’SÜZ İMAN OLMAZ</a:t>
            </a:r>
          </a:p>
          <a:p>
            <a:pPr algn="ctr"/>
            <a:endParaRPr lang="tr-TR" sz="6600" dirty="0"/>
          </a:p>
          <a:p>
            <a:pPr algn="ctr"/>
            <a:r>
              <a:rPr lang="tr-TR" sz="6600" dirty="0"/>
              <a:t> ŞÜKÜRSÜZLÜK = KÜFÜR</a:t>
            </a:r>
          </a:p>
        </p:txBody>
      </p:sp>
    </p:spTree>
    <p:extLst>
      <p:ext uri="{BB962C8B-B14F-4D97-AF65-F5344CB8AC3E}">
        <p14:creationId xmlns:p14="http://schemas.microsoft.com/office/powerpoint/2010/main" val="2774854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F8309FAF-297E-4F11-A5CA-73D72C880EDA}"/>
              </a:ext>
            </a:extLst>
          </p:cNvPr>
          <p:cNvSpPr txBox="1"/>
          <p:nvPr/>
        </p:nvSpPr>
        <p:spPr>
          <a:xfrm>
            <a:off x="0" y="730070"/>
            <a:ext cx="1173791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tr-TR" sz="1400" b="1" dirty="0">
                <a:solidFill>
                  <a:srgbClr val="800000"/>
                </a:solidFill>
                <a:latin typeface="Segoe UI" panose="020B0502040204020203" pitchFamily="34" charset="0"/>
              </a:rPr>
              <a:t>  8 - </a:t>
            </a:r>
            <a:r>
              <a:rPr lang="tr-TR" sz="1400" b="1" dirty="0" err="1">
                <a:solidFill>
                  <a:srgbClr val="800000"/>
                </a:solidFill>
                <a:latin typeface="Segoe UI" panose="020B0502040204020203" pitchFamily="34" charset="0"/>
              </a:rPr>
              <a:t>Enfal</a:t>
            </a:r>
            <a:r>
              <a:rPr lang="tr-TR" sz="1400" b="1" dirty="0">
                <a:solidFill>
                  <a:srgbClr val="800000"/>
                </a:solidFill>
                <a:latin typeface="Segoe UI" panose="020B0502040204020203" pitchFamily="34" charset="0"/>
              </a:rPr>
              <a:t> Suresi - Ayet  </a:t>
            </a:r>
            <a:r>
              <a:rPr lang="tr-TR" sz="4400" b="0" dirty="0">
                <a:solidFill>
                  <a:srgbClr val="696969"/>
                </a:solidFill>
                <a:latin typeface="HASENAT" panose="01000600020000020003" pitchFamily="2" charset="-78"/>
              </a:rPr>
              <a:t> </a:t>
            </a:r>
            <a:br>
              <a:rPr lang="tr-TR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ar-AE" sz="5400" b="0" dirty="0">
                <a:solidFill>
                  <a:srgbClr val="083772"/>
                </a:solidFill>
                <a:latin typeface="HASENAT" panose="01000600020000020003" pitchFamily="2" charset="-78"/>
              </a:rPr>
              <a:t>و</a:t>
            </a:r>
            <a:r>
              <a:rPr lang="ar-AE" sz="6000" b="0" dirty="0">
                <a:solidFill>
                  <a:srgbClr val="083772"/>
                </a:solidFill>
                <a:latin typeface="HASENAT" panose="01000600020000020003" pitchFamily="2" charset="-78"/>
              </a:rPr>
              <a:t>مَا كَانَ اللّٰهُ </a:t>
            </a:r>
            <a:r>
              <a:rPr lang="ar-AE" sz="6000" b="0" dirty="0">
                <a:solidFill>
                  <a:srgbClr val="FF0000"/>
                </a:solidFill>
                <a:latin typeface="HASENAT" panose="01000600020000020003" pitchFamily="2" charset="-78"/>
              </a:rPr>
              <a:t>ل</a:t>
            </a:r>
            <a:r>
              <a:rPr lang="ar-AE" sz="6000" b="0" dirty="0">
                <a:solidFill>
                  <a:srgbClr val="083772"/>
                </a:solidFill>
                <a:latin typeface="HASENAT" panose="01000600020000020003" pitchFamily="2" charset="-78"/>
              </a:rPr>
              <a:t>ِيُعَذِّبَهُمْ وَاَنْتَ فٖيهِمْ</a:t>
            </a:r>
            <a:r>
              <a:rPr lang="tr-TR" sz="5400" b="0" dirty="0">
                <a:solidFill>
                  <a:srgbClr val="083772"/>
                </a:solidFill>
                <a:latin typeface="HASENAT" panose="01000600020000020003" pitchFamily="2" charset="-78"/>
              </a:rPr>
              <a:t>   </a:t>
            </a:r>
          </a:p>
          <a:p>
            <a:pPr algn="ctr" rtl="0"/>
            <a:r>
              <a:rPr lang="ar-AE" sz="5400" b="0" dirty="0">
                <a:solidFill>
                  <a:srgbClr val="083772"/>
                </a:solidFill>
                <a:latin typeface="HASENAT" panose="01000600020000020003" pitchFamily="2" charset="-78"/>
              </a:rPr>
              <a:t> وَمَا كَانَ اللّٰهُ مُعَذِّبَهُمْ وَهُمْ </a:t>
            </a:r>
            <a:r>
              <a:rPr lang="ar-AE" sz="5400" b="0" dirty="0">
                <a:solidFill>
                  <a:srgbClr val="FF0000"/>
                </a:solidFill>
                <a:latin typeface="HASENAT" panose="01000600020000020003" pitchFamily="2" charset="-78"/>
              </a:rPr>
              <a:t>يَسْتَغْفِرُونَ</a:t>
            </a:r>
            <a:endParaRPr lang="tr-TR" sz="5400" b="0" dirty="0">
              <a:solidFill>
                <a:srgbClr val="FF0000"/>
              </a:solidFill>
              <a:latin typeface="HASENAT" panose="01000600020000020003" pitchFamily="2" charset="-78"/>
            </a:endParaRPr>
          </a:p>
          <a:p>
            <a:pPr algn="ctr" rtl="0"/>
            <a:endParaRPr lang="tr-TR" sz="54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 rtl="0"/>
            <a:r>
              <a:rPr lang="tr-TR" sz="2800" b="0" dirty="0">
                <a:solidFill>
                  <a:srgbClr val="6E0000"/>
                </a:solidFill>
                <a:latin typeface="Segoe UI" panose="020B0502040204020203" pitchFamily="34" charset="0"/>
              </a:rPr>
              <a:t>Oysa sen onların içinde iken,    Allah onlara azap edecek değildi;    </a:t>
            </a:r>
          </a:p>
          <a:p>
            <a:pPr rtl="0"/>
            <a:r>
              <a:rPr lang="tr-TR" sz="2800" dirty="0">
                <a:solidFill>
                  <a:srgbClr val="6E0000"/>
                </a:solidFill>
                <a:latin typeface="Segoe UI" panose="020B0502040204020203" pitchFamily="34" charset="0"/>
              </a:rPr>
              <a:t>          </a:t>
            </a:r>
            <a:r>
              <a:rPr lang="tr-TR" sz="2800" b="0" dirty="0">
                <a:solidFill>
                  <a:srgbClr val="6E0000"/>
                </a:solidFill>
                <a:latin typeface="Segoe UI" panose="020B0502040204020203" pitchFamily="34" charset="0"/>
              </a:rPr>
              <a:t>Bağışlanma dilerlerken de ,     Allah onlara azap edecek değildir.</a:t>
            </a:r>
            <a:br>
              <a:rPr lang="tr-TR" b="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endParaRPr lang="tr-TR" b="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004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47442C62-25CC-4555-9E8D-40D22E128B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563121"/>
              </p:ext>
            </p:extLst>
          </p:nvPr>
        </p:nvGraphicFramePr>
        <p:xfrm>
          <a:off x="940837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993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Resim 6" descr="Doğal ortamındaki yeşil yaprakların yakından çekilen fotoğrafı">
            <a:extLst>
              <a:ext uri="{FF2B5EF4-FFF2-40B4-BE49-F238E27FC236}">
                <a16:creationId xmlns:a16="http://schemas.microsoft.com/office/drawing/2014/main" id="{1F89787B-7D09-4F5A-9D2A-AF6FF82054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3298"/>
          <a:stretch/>
        </p:blipFill>
        <p:spPr>
          <a:xfrm>
            <a:off x="-913396" y="10"/>
            <a:ext cx="1171401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5AF2804-F6E3-4C90-99C7-39D0B848E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ŞÜKÜR * ÖRTÜYÜ KALDIRMAKTIR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757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9ECCD9-AE87-4526-9EB8-2B210E69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ŞÜKÜR BİR DÜŞÜNCE Mİ? DUYGU MU 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5A800D-DB05-4CE6-83B2-9029D9F3C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DÜŞÜNCENİN SONUCUNDA OLAN DUYGU.</a:t>
            </a:r>
          </a:p>
          <a:p>
            <a:endParaRPr lang="tr-TR" dirty="0"/>
          </a:p>
          <a:p>
            <a:r>
              <a:rPr lang="tr-TR" dirty="0"/>
              <a:t>ASLINDA İNSANIN FITRATINDA OLAN BİR HİS/DUYGU.</a:t>
            </a:r>
          </a:p>
          <a:p>
            <a:endParaRPr lang="tr-TR" dirty="0"/>
          </a:p>
          <a:p>
            <a:r>
              <a:rPr lang="tr-TR" dirty="0"/>
              <a:t>AMA ORTAYA ÇIKMASI İÇİN DÜŞÜNMEMİZ/GAYRET GEREKİYOR</a:t>
            </a:r>
          </a:p>
          <a:p>
            <a:endParaRPr lang="tr-TR" dirty="0"/>
          </a:p>
          <a:p>
            <a:r>
              <a:rPr lang="tr-TR" dirty="0"/>
              <a:t>FARKINDA OLUYORSUN VE ŞÜKÜR HALİ/HİSSİ ORTAYA ÇIKIYOR</a:t>
            </a:r>
          </a:p>
        </p:txBody>
      </p:sp>
    </p:spTree>
    <p:extLst>
      <p:ext uri="{BB962C8B-B14F-4D97-AF65-F5344CB8AC3E}">
        <p14:creationId xmlns:p14="http://schemas.microsoft.com/office/powerpoint/2010/main" val="1628275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0225B0-6C09-4618-A2E8-13CC778D1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453" y="341972"/>
            <a:ext cx="10732363" cy="556440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lnSpcReduction="10000"/>
          </a:bodyPr>
          <a:lstStyle/>
          <a:p>
            <a:pPr algn="ctr"/>
            <a:r>
              <a:rPr lang="tr-TR" sz="4000" dirty="0"/>
              <a:t>ŞÜKÜR:</a:t>
            </a:r>
          </a:p>
          <a:p>
            <a:pPr marL="0" indent="0" algn="ctr">
              <a:buNone/>
            </a:pPr>
            <a:r>
              <a:rPr lang="tr-TR" sz="4000" dirty="0">
                <a:solidFill>
                  <a:srgbClr val="FF0000"/>
                </a:solidFill>
              </a:rPr>
              <a:t>NİMET BAZLI </a:t>
            </a:r>
          </a:p>
          <a:p>
            <a:pPr marL="0" indent="0" algn="ctr">
              <a:buNone/>
            </a:pPr>
            <a:r>
              <a:rPr lang="tr-TR" sz="4000" dirty="0"/>
              <a:t>(MİNNETTARLIK VE MEMNUNİYET) HİSSETMEK VE </a:t>
            </a:r>
          </a:p>
          <a:p>
            <a:pPr marL="0" indent="0" algn="ctr">
              <a:buNone/>
            </a:pPr>
            <a:r>
              <a:rPr lang="tr-TR" sz="4000" dirty="0"/>
              <a:t>ONU VERENE YÖNELMEK</a:t>
            </a:r>
          </a:p>
          <a:p>
            <a:pPr marL="0" indent="0" algn="ctr">
              <a:buNone/>
            </a:pPr>
            <a:endParaRPr lang="tr-TR" sz="4000" dirty="0"/>
          </a:p>
          <a:p>
            <a:pPr algn="ctr"/>
            <a:r>
              <a:rPr lang="tr-TR" sz="4000" dirty="0"/>
              <a:t>HAMD:</a:t>
            </a:r>
          </a:p>
          <a:p>
            <a:pPr marL="0" indent="0" algn="ctr">
              <a:buNone/>
            </a:pPr>
            <a:r>
              <a:rPr lang="tr-TR" sz="4000" dirty="0">
                <a:solidFill>
                  <a:srgbClr val="FF0000"/>
                </a:solidFill>
              </a:rPr>
              <a:t>NİMET VE KUDRET BAZLI </a:t>
            </a:r>
          </a:p>
          <a:p>
            <a:pPr marL="0" indent="0" algn="ctr">
              <a:buNone/>
            </a:pPr>
            <a:r>
              <a:rPr lang="tr-TR" sz="4000" dirty="0"/>
              <a:t>ALLAH’I </a:t>
            </a:r>
          </a:p>
          <a:p>
            <a:pPr marL="0" indent="0" algn="ctr">
              <a:buNone/>
            </a:pPr>
            <a:r>
              <a:rPr lang="tr-TR" sz="4000" dirty="0"/>
              <a:t>(HAYRET, HAYRANLIK, VE TAZİMLE) ÖVMEK</a:t>
            </a:r>
          </a:p>
        </p:txBody>
      </p:sp>
    </p:spTree>
    <p:extLst>
      <p:ext uri="{BB962C8B-B14F-4D97-AF65-F5344CB8AC3E}">
        <p14:creationId xmlns:p14="http://schemas.microsoft.com/office/powerpoint/2010/main" val="2235089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E13B1E-8A34-4CC5-A780-407D299B5F3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/>
              <a:t>ŞÜKÜR’DEN HAMD’E…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4E79A1-FB4D-4704-BF58-64A7FACED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dirty="0"/>
              <a:t>ELİNE SAĞLIK (DUA)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NE GÜZEL YEMEK/YEMEK NE GÜZEL OLMUŞ (NİMETİ ÖVME/ŞÜKÜR)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YEMEĞİ NE GÜZEL YAPMIŞSIN (ÖVMEYE GİRİŞ)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NE KADAR İYİ BİR AŞÇISIN (YEMEK BAZLI GENELLEME)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NE KADAR YETENEKLİSİN (YAYMA)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NE İYİ BİR İNSANSIN (GENELLEME)</a:t>
            </a:r>
          </a:p>
        </p:txBody>
      </p:sp>
    </p:spTree>
    <p:extLst>
      <p:ext uri="{BB962C8B-B14F-4D97-AF65-F5344CB8AC3E}">
        <p14:creationId xmlns:p14="http://schemas.microsoft.com/office/powerpoint/2010/main" val="640264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166674-B8ED-425B-BDE1-6985A1CF7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ALLAH’A HAMD…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3FABEF-4EC1-4CED-B131-5E4F44C85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AMAN YA RABBİ…….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r>
              <a:rPr lang="tr-TR" dirty="0"/>
              <a:t>NE GÜZEL YARATMIŞSIN (EL-HALIK)</a:t>
            </a:r>
          </a:p>
          <a:p>
            <a:r>
              <a:rPr lang="tr-TR" dirty="0"/>
              <a:t>NE GÜZEL ŞEKİL VERMİŞSİN (EL-MUSAVVİR)</a:t>
            </a:r>
          </a:p>
          <a:p>
            <a:r>
              <a:rPr lang="tr-TR" dirty="0"/>
              <a:t>NE GÜZEL NİMETLER VERİYORSUN (EL-KERİM)</a:t>
            </a:r>
          </a:p>
          <a:p>
            <a:r>
              <a:rPr lang="tr-TR" dirty="0"/>
              <a:t>NASIL BİR DÜZEN YARATMIŞSIN (EL-KADİR/EL-ALİM)…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7563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351</TotalTime>
  <Words>1422</Words>
  <Application>Microsoft Office PowerPoint</Application>
  <PresentationFormat>Geniş ekran</PresentationFormat>
  <Paragraphs>108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HASENAT</vt:lpstr>
      <vt:lpstr>HiddenHorzOCR</vt:lpstr>
      <vt:lpstr>Segoe UI</vt:lpstr>
      <vt:lpstr>Times New Roman</vt:lpstr>
      <vt:lpstr>Office Teması</vt:lpstr>
      <vt:lpstr>KÜFÜR </vt:lpstr>
      <vt:lpstr>KÜFFAR= (Toprağın üstünü) ÖRTEN / ÇİFTÇİ</vt:lpstr>
      <vt:lpstr>Kefaret= hatayı örtmek, telafi</vt:lpstr>
      <vt:lpstr>ALLAH’IN GÜNAHLARI ÖRTMESİ</vt:lpstr>
      <vt:lpstr>PowerPoint Sunusu</vt:lpstr>
      <vt:lpstr>PowerPoint Sunusu</vt:lpstr>
      <vt:lpstr>İMAN’IN ZIDDI OLARAK KÜFÜR</vt:lpstr>
      <vt:lpstr>ŞÜKÜR’ÜN ZIDDI OLARAK KÜFÜR(1)</vt:lpstr>
      <vt:lpstr>ŞÜKÜR’ÜN ZIDDI OLARAK KÜFÜR(2)</vt:lpstr>
      <vt:lpstr>ŞÜKÜR’ÜN ZIDDI OLARAK KÜFÜR(3)</vt:lpstr>
      <vt:lpstr>VURGULU ŞÜKÜR AYETLERİ-1</vt:lpstr>
      <vt:lpstr>VURGULU ŞÜKÜR AYETLERİ-2</vt:lpstr>
      <vt:lpstr>VURGULU ŞÜKÜR AYETLERİ-3</vt:lpstr>
      <vt:lpstr>VURGULU ŞÜKÜR AYETLERİ-4</vt:lpstr>
      <vt:lpstr>VURGULU ŞÜKÜR AYETLERİ-5</vt:lpstr>
      <vt:lpstr>VURGULU ŞÜKÜR AYETLERİ-6</vt:lpstr>
      <vt:lpstr>Ayette niçin şükür iman’dan önce gelmiş ?...</vt:lpstr>
      <vt:lpstr>PowerPoint Sunusu</vt:lpstr>
      <vt:lpstr>PowerPoint Sunusu</vt:lpstr>
      <vt:lpstr>ŞÜKÜR * ÖRTÜYÜ KALDIRMAKTIR </vt:lpstr>
      <vt:lpstr>ŞÜKÜR BİR DÜŞÜNCE Mİ? DUYGU MU ?</vt:lpstr>
      <vt:lpstr>PowerPoint Sunusu</vt:lpstr>
      <vt:lpstr>ŞÜKÜR’DEN HAMD’E…</vt:lpstr>
      <vt:lpstr>ALLAH’A HAMD…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KÜFÜR </dc:title>
  <dc:creator>FATIMA ZEHRA BARUT</dc:creator>
  <cp:lastModifiedBy>FATIMA ZEHRA BARUT</cp:lastModifiedBy>
  <cp:revision>9</cp:revision>
  <dcterms:created xsi:type="dcterms:W3CDTF">2021-01-24T12:19:07Z</dcterms:created>
  <dcterms:modified xsi:type="dcterms:W3CDTF">2021-01-24T18:11:07Z</dcterms:modified>
</cp:coreProperties>
</file>